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PMuIN/XRXwLfMCMsCpGirA==" hashData="ORT/TQwHcquFFDDkPITwbepo/mc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63F6E-62B5-41D4-899E-101145BAFB91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D904D-C5C2-4B47-85CE-D1FAE747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6415" y="8686874"/>
            <a:ext cx="2971587" cy="45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11" tIns="44805" rIns="89611" bIns="44805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/>
            <a:fld id="{DA337294-7533-4840-9B52-E4E506837700}" type="slidenum">
              <a:rPr lang="en-US" altLang="zh-TW" sz="1200">
                <a:solidFill>
                  <a:prstClr val="black"/>
                </a:solidFill>
                <a:ea typeface="MS PGothic" pitchFamily="34" charset="-128"/>
              </a:rPr>
              <a:pPr algn="r"/>
              <a:t>18</a:t>
            </a:fld>
            <a:endParaRPr lang="en-US" altLang="zh-TW" sz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smtClean="0">
              <a:latin typeface="SimSun" pitchFamily="2" charset="-122"/>
            </a:endParaRPr>
          </a:p>
          <a:p>
            <a:endParaRPr lang="es-ES_tradnl" altLang="zh-TW" smtClean="0">
              <a:solidFill>
                <a:srgbClr val="000000"/>
              </a:solidFill>
              <a:latin typeface="Times" pitchFamily="18" charset="0"/>
            </a:endParaRPr>
          </a:p>
          <a:p>
            <a:pPr eaLnBrk="1" hangingPunct="1"/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7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7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8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6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0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9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7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9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0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3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C87FB3-305B-42FF-97AF-E8E173281B36}" type="datetimeFigureOut">
              <a:rPr lang="en-US">
                <a:solidFill>
                  <a:prstClr val="white"/>
                </a:solidFill>
              </a:rPr>
              <a:pPr/>
              <a:t>12/10/2014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26B8FE-AEB9-480E-A403-99E94B5C886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0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Product_SC\Communications\Graphics\Company Logo\HK.SHOP.COM_Logos\HK&amp;Shop.com_Logos\MarketHongKong&amp;Shop.com_SidebySideLogo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29301" y="6477000"/>
            <a:ext cx="3314699" cy="389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3888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5.jpeg"/><Relationship Id="rId7" Type="http://schemas.openxmlformats.org/officeDocument/2006/relationships/image" Target="../media/image4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5.jpeg"/><Relationship Id="rId7" Type="http://schemas.openxmlformats.org/officeDocument/2006/relationships/image" Target="../media/image4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" y="221382"/>
            <a:ext cx="9144000" cy="1332384"/>
          </a:xfrm>
          <a:prstGeom prst="rect">
            <a:avLst/>
          </a:prstGeom>
        </p:spPr>
        <p:txBody>
          <a:bodyPr lIns="91425" tIns="45713" rIns="91425" bIns="45713">
            <a:normAutofit lnSpcReduction="10000"/>
          </a:bodyPr>
          <a:lstStyle/>
          <a:p>
            <a:pPr algn="ctr" defTabSz="914259" eaLnBrk="0" hangingPunct="0">
              <a:defRPr/>
            </a:pPr>
            <a:r>
              <a:rPr lang="zh-TW" altLang="en-US" sz="4100" dirty="0">
                <a:solidFill>
                  <a:srgbClr val="FFFFFF"/>
                </a:solidFill>
                <a:ea typeface="華康儷中黑" panose="020B0509000000000000" pitchFamily="49" charset="-120"/>
                <a:sym typeface="Helvetica Light" charset="0"/>
              </a:rPr>
              <a:t>購物年金的新發展</a:t>
            </a:r>
            <a:endParaRPr lang="en-US" altLang="zh-TW" sz="4100" dirty="0">
              <a:solidFill>
                <a:srgbClr val="FFFFFF"/>
              </a:solidFill>
              <a:ea typeface="華康儷中黑" panose="020B0509000000000000" pitchFamily="49" charset="-120"/>
              <a:sym typeface="Helvetica Light" charset="0"/>
            </a:endParaRPr>
          </a:p>
          <a:p>
            <a:pPr algn="ctr" defTabSz="914259" eaLnBrk="0" hangingPunct="0">
              <a:defRPr/>
            </a:pPr>
            <a:r>
              <a:rPr lang="en-US" altLang="zh-TW" sz="4100" dirty="0">
                <a:solidFill>
                  <a:srgbClr val="FFFFFF"/>
                </a:solidFill>
                <a:ea typeface="華康儷中黑" panose="020B0509000000000000" pitchFamily="49" charset="-120"/>
                <a:sym typeface="Helvetica Light" charset="0"/>
              </a:rPr>
              <a:t>Shopping Annuity Advancements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01842" y="2286000"/>
            <a:ext cx="5998594" cy="83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5" tIns="45713" rIns="91425" bIns="45713">
            <a:spAutoFit/>
          </a:bodyPr>
          <a:lstStyle/>
          <a:p>
            <a:pPr algn="ctr" defTabSz="914259">
              <a:spcBef>
                <a:spcPct val="50000"/>
              </a:spcBef>
              <a:defRPr/>
            </a:pPr>
            <a:r>
              <a:rPr lang="en-US" altLang="zh-TW" sz="4800" b="1" dirty="0">
                <a:solidFill>
                  <a:srgbClr val="33CCFF"/>
                </a:solidFill>
                <a:ea typeface="MS PGothic" pitchFamily="34" charset="-128"/>
                <a:sym typeface="Helvetica Light" charset="0"/>
              </a:rPr>
              <a:t>Helen Lin</a:t>
            </a:r>
            <a:endParaRPr lang="en-US" sz="4800" b="1" dirty="0">
              <a:solidFill>
                <a:srgbClr val="33CCFF"/>
              </a:solidFill>
              <a:ea typeface="MS PGothic" pitchFamily="34" charset="-128"/>
              <a:sym typeface="Helvetica Light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964657" y="3200400"/>
            <a:ext cx="5903842" cy="92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5" tIns="45713" rIns="91425" bIns="45713">
            <a:spAutoFit/>
          </a:bodyPr>
          <a:lstStyle/>
          <a:p>
            <a:pPr algn="ctr" defTabSz="914259">
              <a:spcBef>
                <a:spcPts val="12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>專業經理級</a:t>
            </a:r>
            <a:r>
              <a:rPr lang="en-US" altLang="zh-TW" sz="270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  <a:t/>
            </a:r>
            <a:br>
              <a:rPr lang="en-US" altLang="zh-TW" sz="270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sym typeface="Helvetica Light" charset="0"/>
              </a:rPr>
            </a:br>
            <a:r>
              <a:rPr lang="en-US" sz="2700" b="1" dirty="0">
                <a:solidFill>
                  <a:prstClr val="white"/>
                </a:solidFill>
                <a:ea typeface="MS PGothic" pitchFamily="34" charset="-128"/>
                <a:sym typeface="Helvetica Light" charset="0"/>
              </a:rPr>
              <a:t>Professional Coordinator 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768330" y="4191000"/>
            <a:ext cx="4292947" cy="68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88" tIns="32144" rIns="64288" bIns="32144">
            <a:spAutoFit/>
          </a:bodyPr>
          <a:lstStyle/>
          <a:p>
            <a:pPr algn="ctr" defTabSz="914259">
              <a:defRPr/>
            </a:pPr>
            <a:r>
              <a:rPr lang="zh-TW" altLang="en-US" sz="2000" dirty="0">
                <a:solidFill>
                  <a:prstClr val="white"/>
                </a:solidFill>
                <a:ea typeface="華康儷中黑" pitchFamily="49" charset="-120"/>
                <a:sym typeface="Helvetica Light" charset="0"/>
              </a:rPr>
              <a:t>四個佣金週期共賺取</a:t>
            </a:r>
            <a:r>
              <a:rPr lang="en-US" altLang="en-US" sz="2000" dirty="0">
                <a:solidFill>
                  <a:prstClr val="white"/>
                </a:solidFill>
                <a:ea typeface="華康儷中黑" pitchFamily="49" charset="-120"/>
                <a:sym typeface="Helvetica Light" charset="0"/>
              </a:rPr>
              <a:t>HK$34,500</a:t>
            </a:r>
          </a:p>
          <a:p>
            <a:pPr algn="ctr" defTabSz="914259"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MS PGothic" pitchFamily="34" charset="-128"/>
                <a:sym typeface="Helvetica Light" charset="0"/>
              </a:rPr>
              <a:t>HK$34,500 in 4 Commission weeks</a:t>
            </a:r>
          </a:p>
        </p:txBody>
      </p:sp>
      <p:pic>
        <p:nvPicPr>
          <p:cNvPr id="19" name="Picture 18" descr="16. HelenLi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11847" y="1957553"/>
            <a:ext cx="2956483" cy="2936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" y="60960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prstClr val="white"/>
                </a:solidFill>
              </a:rPr>
              <a:t>本簡報中提到的收入等級純屬舉例說明，無意代表美安香港超連鎖店主的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prstClr val="white"/>
                </a:solidFill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</a:rPr>
              <a:t> Owner</a:t>
            </a:r>
            <a:r>
              <a:rPr lang="en-US" sz="800" b="1" dirty="0">
                <a:solidFill>
                  <a:prstClr val="white"/>
                </a:solidFill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</a:rPr>
              <a:t> Owner</a:t>
            </a:r>
            <a:r>
              <a:rPr lang="en-US" sz="800" b="1" dirty="0">
                <a:solidFill>
                  <a:prstClr val="white"/>
                </a:solidFill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</a:rPr>
              <a:t> Owner</a:t>
            </a:r>
            <a:r>
              <a:rPr lang="en-US" sz="800" b="1" dirty="0">
                <a:solidFill>
                  <a:prstClr val="white"/>
                </a:solidFill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03448" y="-24711"/>
            <a:ext cx="10505256" cy="908720"/>
          </a:xfrm>
        </p:spPr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美安獨家代理品牌</a:t>
            </a:r>
            <a:r>
              <a:rPr lang="en-US" altLang="zh-TW" sz="3600" dirty="0" smtClean="0"/>
              <a:t>The MA Exclusive Brands</a:t>
            </a:r>
            <a:endParaRPr lang="zh-TW" altLang="en-US" sz="3600" dirty="0"/>
          </a:p>
        </p:txBody>
      </p:sp>
      <p:pic>
        <p:nvPicPr>
          <p:cNvPr id="7170" name="Picture 2" descr="http://images.marketamerica.com/images/hkg/shopping/categories/zoom/400x400/HKG36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3131840" cy="3131840"/>
          </a:xfrm>
          <a:prstGeom prst="rect">
            <a:avLst/>
          </a:prstGeom>
          <a:noFill/>
        </p:spPr>
      </p:pic>
      <p:pic>
        <p:nvPicPr>
          <p:cNvPr id="7172" name="Picture 4" descr="http://images.marketamerica.com/images/hkg/shopping/categories/zoom/400x400/HKG36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836712"/>
            <a:ext cx="3240360" cy="3240360"/>
          </a:xfrm>
          <a:prstGeom prst="rect">
            <a:avLst/>
          </a:prstGeom>
          <a:noFill/>
        </p:spPr>
      </p:pic>
      <p:pic>
        <p:nvPicPr>
          <p:cNvPr id="7174" name="Picture 6" descr="http://images.marketamerica.com/images/hkg/shopping/categories/zoom/400x400/HKG36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9624" y="836712"/>
            <a:ext cx="3384376" cy="3384376"/>
          </a:xfrm>
          <a:prstGeom prst="rect">
            <a:avLst/>
          </a:prstGeom>
          <a:noFill/>
        </p:spPr>
      </p:pic>
      <p:pic>
        <p:nvPicPr>
          <p:cNvPr id="7176" name="Picture 8" descr="http://images.marketamerica.com/images/hkg/shopping/categories/zoom/400x400/HKG36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42184"/>
            <a:ext cx="2915816" cy="2915816"/>
          </a:xfrm>
          <a:prstGeom prst="rect">
            <a:avLst/>
          </a:prstGeom>
          <a:noFill/>
        </p:spPr>
      </p:pic>
      <p:pic>
        <p:nvPicPr>
          <p:cNvPr id="7180" name="Picture 12" descr="http://images.marketamerica.com/images/HKG/shopping/products/zoom/600x600/HK13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789040"/>
            <a:ext cx="3842792" cy="3842792"/>
          </a:xfrm>
          <a:prstGeom prst="rect">
            <a:avLst/>
          </a:prstGeom>
          <a:noFill/>
        </p:spPr>
      </p:pic>
      <p:pic>
        <p:nvPicPr>
          <p:cNvPr id="7182" name="Picture 14" descr="http://images.marketamerica.com/images/HKG/shopping/products/zoom/600x600/HK14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672" y="3905672"/>
            <a:ext cx="2952328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9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http://pic6.nipic.com/20100329/4010609_185817018134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908720"/>
            <a:ext cx="3563888" cy="2993109"/>
          </a:xfrm>
          <a:prstGeom prst="rect">
            <a:avLst/>
          </a:prstGeom>
          <a:noFill/>
        </p:spPr>
      </p:pic>
      <p:pic>
        <p:nvPicPr>
          <p:cNvPr id="62470" name="Picture 6" descr="http://pic.pimg.tw/khjhcounselor/4b01eec9e67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80728"/>
            <a:ext cx="3312368" cy="2849349"/>
          </a:xfrm>
          <a:prstGeom prst="rect">
            <a:avLst/>
          </a:prstGeom>
          <a:noFill/>
        </p:spPr>
      </p:pic>
      <p:pic>
        <p:nvPicPr>
          <p:cNvPr id="62472" name="Picture 8" descr="http://www.people.com.cn/mediafile/pic/20140120/51/8291631395399066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572000" cy="3429000"/>
          </a:xfrm>
          <a:prstGeom prst="rect">
            <a:avLst/>
          </a:prstGeom>
          <a:noFill/>
        </p:spPr>
      </p:pic>
      <p:pic>
        <p:nvPicPr>
          <p:cNvPr id="62474" name="Picture 10" descr="http://henan.sinaimg.cn/2011/0928/U3680P827DT20110928073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7496" y="3723688"/>
            <a:ext cx="4536504" cy="3134312"/>
          </a:xfrm>
          <a:prstGeom prst="rect">
            <a:avLst/>
          </a:prstGeom>
          <a:noFill/>
        </p:spPr>
      </p:pic>
      <p:pic>
        <p:nvPicPr>
          <p:cNvPr id="62476" name="Picture 12" descr="http://www.baoguangsi.org/uploads/allimg/c130409/13A4F42F630-443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908720"/>
            <a:ext cx="3096344" cy="2872961"/>
          </a:xfrm>
          <a:prstGeom prst="rect">
            <a:avLst/>
          </a:prstGeom>
          <a:noFill/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日常生活習慣</a:t>
            </a:r>
            <a:r>
              <a:rPr lang="zh-TW" altLang="en-US" dirty="0" smtClean="0"/>
              <a:t>  </a:t>
            </a:r>
            <a:r>
              <a:rPr lang="en-US" altLang="zh-TW" dirty="0" smtClean="0"/>
              <a:t>Habits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52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o\Downloads\.ptmp273558\IMG_3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7593" y="1295400"/>
            <a:ext cx="7228656" cy="5704542"/>
          </a:xfrm>
          <a:prstGeom prst="rect">
            <a:avLst/>
          </a:prstGeom>
          <a:noFill/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轉換美安獨家代理品牌</a:t>
            </a: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4000" dirty="0" smtClean="0"/>
              <a:t>Change to the MA exclusive brands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528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12" y="-50987"/>
            <a:ext cx="9144000" cy="980728"/>
          </a:xfrm>
        </p:spPr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家居及個人護理產品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600" dirty="0" smtClean="0"/>
              <a:t>Home and Garden and </a:t>
            </a:r>
            <a:r>
              <a:rPr lang="en-US" altLang="zh-TW" sz="3600" dirty="0"/>
              <a:t>personal care products</a:t>
            </a:r>
            <a:r>
              <a:rPr lang="zh-TW" altLang="en-US" sz="3600" dirty="0" smtClean="0"/>
              <a:t> </a:t>
            </a:r>
            <a:endParaRPr lang="zh-TW" altLang="en-US" sz="3600" dirty="0"/>
          </a:p>
        </p:txBody>
      </p:sp>
      <p:pic>
        <p:nvPicPr>
          <p:cNvPr id="29698" name="Picture 2" descr="http://images.marketamerica.com/images/hkg/shopping/categories/zoom/400x400/HKG31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0384"/>
            <a:ext cx="2699792" cy="2699792"/>
          </a:xfrm>
          <a:prstGeom prst="rect">
            <a:avLst/>
          </a:prstGeom>
          <a:noFill/>
        </p:spPr>
      </p:pic>
      <p:pic>
        <p:nvPicPr>
          <p:cNvPr id="29700" name="Picture 4" descr="http://images.marketamerica.com/images/hkg/shopping/categories/zoom/400x400/HKG36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6936" y="1326293"/>
            <a:ext cx="2880320" cy="2880320"/>
          </a:xfrm>
          <a:prstGeom prst="rect">
            <a:avLst/>
          </a:prstGeom>
          <a:noFill/>
        </p:spPr>
      </p:pic>
      <p:pic>
        <p:nvPicPr>
          <p:cNvPr id="7" name="Picture 2" descr="http://images.marketamerica.com/images/hkg/shopping/categories/zoom/400x400/HKG364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833664"/>
            <a:ext cx="3024336" cy="3024336"/>
          </a:xfrm>
          <a:prstGeom prst="rect">
            <a:avLst/>
          </a:prstGeom>
          <a:noFill/>
        </p:spPr>
      </p:pic>
      <p:pic>
        <p:nvPicPr>
          <p:cNvPr id="8" name="Picture 4" descr="http://images.marketamerica.com/images/HKG/shopping/products/zoom/600x600/HK11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329608"/>
            <a:ext cx="3528392" cy="3528392"/>
          </a:xfrm>
          <a:prstGeom prst="rect">
            <a:avLst/>
          </a:prstGeom>
          <a:noFill/>
        </p:spPr>
      </p:pic>
      <p:pic>
        <p:nvPicPr>
          <p:cNvPr id="10" name="Picture 2" descr="http://images.marketamerica.com/images/HKG/shopping/products/zoom/600x600/HK12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70176"/>
            <a:ext cx="2987824" cy="2987824"/>
          </a:xfrm>
          <a:prstGeom prst="rect">
            <a:avLst/>
          </a:prstGeom>
          <a:noFill/>
        </p:spPr>
      </p:pic>
      <p:pic>
        <p:nvPicPr>
          <p:cNvPr id="11" name="Picture 4" descr="http://images.marketamerica.com/images/hkg/shopping/categories/zoom/400x400/HKG366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1619672"/>
            <a:ext cx="3744416" cy="3744416"/>
          </a:xfrm>
          <a:prstGeom prst="rect">
            <a:avLst/>
          </a:prstGeom>
          <a:noFill/>
        </p:spPr>
      </p:pic>
      <p:pic>
        <p:nvPicPr>
          <p:cNvPr id="23554" name="Picture 2" descr="http://images.marketamerica.com/images/hkg/shopping/categories/zoom/400x400/HKG364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1326293"/>
            <a:ext cx="2736304" cy="2736304"/>
          </a:xfrm>
          <a:prstGeom prst="rect">
            <a:avLst/>
          </a:prstGeom>
          <a:noFill/>
        </p:spPr>
      </p:pic>
      <p:pic>
        <p:nvPicPr>
          <p:cNvPr id="23558" name="Picture 6" descr="http://images.marketamerica.com/images/hkg/shopping/categories/zoom/400x400/HKG365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1300336"/>
            <a:ext cx="2123728" cy="2123728"/>
          </a:xfrm>
          <a:prstGeom prst="rect">
            <a:avLst/>
          </a:prstGeom>
          <a:noFill/>
        </p:spPr>
      </p:pic>
      <p:pic>
        <p:nvPicPr>
          <p:cNvPr id="12" name="Picture 6" descr="http://images.marketamerica.com/images/HKG/shopping/products/zoom/600x600/HK112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4362" y="3038796"/>
            <a:ext cx="3816424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2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52536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化妝品</a:t>
            </a:r>
            <a:r>
              <a:rPr lang="en-US" altLang="zh-TW" dirty="0"/>
              <a:t>Cosmetics</a:t>
            </a:r>
            <a:endParaRPr lang="zh-TW" altLang="en-US" dirty="0"/>
          </a:p>
        </p:txBody>
      </p:sp>
      <p:pic>
        <p:nvPicPr>
          <p:cNvPr id="33796" name="Picture 4" descr="http://images.marketamerica.com/images/hkg/shopping/categories/zoom/400x400/HKG36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0"/>
            <a:ext cx="2483768" cy="2483768"/>
          </a:xfrm>
          <a:prstGeom prst="rect">
            <a:avLst/>
          </a:prstGeom>
          <a:noFill/>
        </p:spPr>
      </p:pic>
      <p:pic>
        <p:nvPicPr>
          <p:cNvPr id="19460" name="Picture 4" descr="http://images.marketamerica.com/images/hkg/shopping/categories/zoom/400x400/HKG36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437112"/>
            <a:ext cx="2987824" cy="2987824"/>
          </a:xfrm>
          <a:prstGeom prst="rect">
            <a:avLst/>
          </a:prstGeom>
          <a:noFill/>
        </p:spPr>
      </p:pic>
      <p:pic>
        <p:nvPicPr>
          <p:cNvPr id="19462" name="Picture 6" descr="http://images.marketamerica.com/images/hkg/shopping/categories/zoom/400x400/HKG36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168"/>
            <a:ext cx="2088232" cy="2088232"/>
          </a:xfrm>
          <a:prstGeom prst="rect">
            <a:avLst/>
          </a:prstGeom>
          <a:noFill/>
        </p:spPr>
      </p:pic>
      <p:pic>
        <p:nvPicPr>
          <p:cNvPr id="19464" name="Picture 8" descr="http://images.marketamerica.com/images/hkg/shopping/categories/zoom/400x400/HKG36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841776"/>
            <a:ext cx="2016224" cy="2016224"/>
          </a:xfrm>
          <a:prstGeom prst="rect">
            <a:avLst/>
          </a:prstGeom>
          <a:noFill/>
        </p:spPr>
      </p:pic>
      <p:pic>
        <p:nvPicPr>
          <p:cNvPr id="19466" name="Picture 10" descr="http://images.marketamerica.com/images/hkg/shopping/categories/zoom/400x400/HKG364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941168"/>
            <a:ext cx="2132856" cy="2132856"/>
          </a:xfrm>
          <a:prstGeom prst="rect">
            <a:avLst/>
          </a:prstGeom>
          <a:noFill/>
        </p:spPr>
      </p:pic>
      <p:pic>
        <p:nvPicPr>
          <p:cNvPr id="19468" name="Picture 12" descr="http://images.marketamerica.com/images/hkg/shopping/categories/zoom/400x400/HKG364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2204864"/>
            <a:ext cx="2411760" cy="2411760"/>
          </a:xfrm>
          <a:prstGeom prst="rect">
            <a:avLst/>
          </a:prstGeom>
          <a:noFill/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52736"/>
            <a:ext cx="6787256" cy="388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06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-31531"/>
            <a:ext cx="9669016" cy="980728"/>
          </a:xfrm>
        </p:spPr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健康營養補充品及濾水器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4000" dirty="0"/>
              <a:t>The health supplements and water filter</a:t>
            </a:r>
            <a:endParaRPr lang="zh-TW" altLang="en-US" sz="4000" dirty="0"/>
          </a:p>
        </p:txBody>
      </p:sp>
      <p:pic>
        <p:nvPicPr>
          <p:cNvPr id="32770" name="Picture 2" descr="http://images.marketamerica.com/images/hkg/shopping/categories/zoom/400x400/HKG30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8050" y="1264795"/>
            <a:ext cx="2915816" cy="2915816"/>
          </a:xfrm>
          <a:prstGeom prst="rect">
            <a:avLst/>
          </a:prstGeom>
          <a:noFill/>
        </p:spPr>
      </p:pic>
      <p:pic>
        <p:nvPicPr>
          <p:cNvPr id="32772" name="Picture 4" descr="http://images.marketamerica.com/images/hkg/shopping/categories/zoom/400x400/HKG30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028" y="1242848"/>
            <a:ext cx="2835696" cy="2835696"/>
          </a:xfrm>
          <a:prstGeom prst="rect">
            <a:avLst/>
          </a:prstGeom>
          <a:noFill/>
        </p:spPr>
      </p:pic>
      <p:pic>
        <p:nvPicPr>
          <p:cNvPr id="6" name="Picture 2" descr="http://images.marketamerica.com/images/hkg/shopping/categories/zoom/400x400/HKG36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264795"/>
            <a:ext cx="3024336" cy="3024336"/>
          </a:xfrm>
          <a:prstGeom prst="rect">
            <a:avLst/>
          </a:prstGeom>
          <a:noFill/>
        </p:spPr>
      </p:pic>
      <p:pic>
        <p:nvPicPr>
          <p:cNvPr id="7" name="Picture 6" descr="http://images.marketamerica.com/images/HKG/shopping/products/zoom/600x600/HK13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905672"/>
            <a:ext cx="2952328" cy="2952328"/>
          </a:xfrm>
          <a:prstGeom prst="rect">
            <a:avLst/>
          </a:prstGeom>
          <a:noFill/>
        </p:spPr>
      </p:pic>
      <p:pic>
        <p:nvPicPr>
          <p:cNvPr id="8" name="Picture 4" descr="http://images.marketamerica.com/images/HKG/shopping/products/zoom/600x600/HK64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287108"/>
            <a:ext cx="2736304" cy="2736304"/>
          </a:xfrm>
          <a:prstGeom prst="rect">
            <a:avLst/>
          </a:prstGeom>
          <a:noFill/>
        </p:spPr>
      </p:pic>
      <p:pic>
        <p:nvPicPr>
          <p:cNvPr id="9" name="Picture 10" descr="http://images.marketamerica.com/images/hkg/shopping/categories/zoom/400x400/HKG309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9056" y="3861048"/>
            <a:ext cx="2996952" cy="2996952"/>
          </a:xfrm>
          <a:prstGeom prst="rect">
            <a:avLst/>
          </a:prstGeom>
          <a:noFill/>
        </p:spPr>
      </p:pic>
      <p:pic>
        <p:nvPicPr>
          <p:cNvPr id="10" name="Picture 12" descr="http://images.marketamerica.com/images/hkg/shopping/categories/zoom/400x400/HKG366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3905672"/>
            <a:ext cx="2952328" cy="2952328"/>
          </a:xfrm>
          <a:prstGeom prst="rect">
            <a:avLst/>
          </a:prstGeom>
          <a:noFill/>
        </p:spPr>
      </p:pic>
      <p:pic>
        <p:nvPicPr>
          <p:cNvPr id="12" name="Picture 8" descr="http://images.marketamerica.com/images/hkg/shopping/categories/zoom/400x400/HKG364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8520" y="4049688"/>
            <a:ext cx="2808312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8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793" y="0"/>
            <a:ext cx="8991600" cy="836712"/>
          </a:xfrm>
        </p:spPr>
        <p:txBody>
          <a:bodyPr/>
          <a:lstStyle/>
          <a:p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美安獨家代理品牌 </a:t>
            </a:r>
            <a:r>
              <a:rPr lang="en-US" altLang="zh-TW" sz="3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– </a:t>
            </a:r>
            <a:r>
              <a:rPr lang="en-US" altLang="zh-TW" sz="3600" dirty="0" smtClean="0">
                <a:latin typeface="+mn-lt"/>
                <a:ea typeface="華康儷中黑" panose="020B0509000000000000" pitchFamily="49" charset="-120"/>
              </a:rPr>
              <a:t>2%</a:t>
            </a:r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</a:t>
            </a:r>
            <a:r>
              <a:rPr lang="en-US" altLang="zh-TW" sz="3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3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en-US" altLang="zh-TW" sz="3600" dirty="0" smtClean="0"/>
              <a:t>The </a:t>
            </a:r>
            <a:r>
              <a:rPr lang="en-US" altLang="zh-TW" sz="3600" dirty="0"/>
              <a:t>MA Exclusive </a:t>
            </a:r>
            <a:r>
              <a:rPr lang="en-US" altLang="zh-TW" sz="3600" dirty="0" smtClean="0"/>
              <a:t>Brands-2%Cashback</a:t>
            </a:r>
            <a:br>
              <a:rPr lang="en-US" altLang="zh-TW" sz="3600" dirty="0" smtClean="0"/>
            </a:b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76200" y="1143000"/>
            <a:ext cx="10058400" cy="6093296"/>
          </a:xfrm>
        </p:spPr>
        <p:txBody>
          <a:bodyPr/>
          <a:lstStyle/>
          <a:p>
            <a:pPr>
              <a:buNone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例子</a:t>
            </a:r>
            <a:r>
              <a:rPr lang="en-US" altLang="zh-TW" sz="2600" dirty="0" smtClean="0">
                <a:ea typeface="華康儷中黑" panose="020B0509000000000000" pitchFamily="49" charset="-120"/>
              </a:rPr>
              <a:t>1)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家居及個人護理產品</a:t>
            </a:r>
            <a:r>
              <a:rPr lang="en-US" altLang="zh-TW" sz="2000" dirty="0" smtClean="0"/>
              <a:t>Home </a:t>
            </a:r>
            <a:r>
              <a:rPr lang="en-US" altLang="zh-TW" sz="2000" dirty="0"/>
              <a:t>and Garden and personal care products</a:t>
            </a:r>
            <a:endParaRPr lang="en-US" altLang="zh-TW" sz="2000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sz="2800" dirty="0" smtClean="0"/>
          </a:p>
          <a:p>
            <a:pPr>
              <a:buNone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例子</a:t>
            </a:r>
            <a:r>
              <a:rPr lang="en-US" altLang="zh-TW" sz="2600" dirty="0" smtClean="0">
                <a:ea typeface="華康儷中黑" panose="020B0509000000000000" pitchFamily="49" charset="-120"/>
              </a:rPr>
              <a:t>2)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健康營養補充品及濾水器</a:t>
            </a:r>
            <a:r>
              <a:rPr lang="en-US" altLang="zh-TW" sz="2000" dirty="0" smtClean="0"/>
              <a:t>The </a:t>
            </a:r>
            <a:r>
              <a:rPr lang="en-US" altLang="zh-TW" sz="2000" dirty="0"/>
              <a:t>health supplements and water filter</a:t>
            </a:r>
            <a:endParaRPr lang="en-US" altLang="zh-TW" sz="2000" dirty="0" smtClean="0"/>
          </a:p>
          <a:p>
            <a:pPr>
              <a:buNone/>
            </a:pPr>
            <a:endParaRPr lang="zh-TW" altLang="en-US" sz="2800" dirty="0"/>
          </a:p>
        </p:txBody>
      </p:sp>
      <p:pic>
        <p:nvPicPr>
          <p:cNvPr id="4" name="Picture 2" descr="http://images.marketamerica.com/images/hkg/shopping/categories/zoom/400x400/HKG31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549" y="1597496"/>
            <a:ext cx="1907704" cy="1907704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95301" y="35168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$140 x 2% = $2.8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6" name="Picture 4" descr="http://images.marketamerica.com/images/hkg/shopping/categories/zoom/400x400/HKG36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632992"/>
            <a:ext cx="1872208" cy="1872208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2771800" y="35168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$168 x 2% = $3.36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8" name="Picture 4" descr="http://images.marketamerica.com/images/hkg/shopping/categories/zoom/400x400/HKG3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32992"/>
            <a:ext cx="1872208" cy="1872208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4788024" y="35168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$2425 x 2% = $48.5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10" name="Picture 6" descr="http://images.marketamerica.com/images/HKG/shopping/products/zoom/600x600/HK11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660376"/>
            <a:ext cx="1844824" cy="1844824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6876256" y="35168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$1282 x 2% = $25.64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Picture 2" descr="http://images.marketamerica.com/images/hkg/shopping/categories/zoom/400x400/HKG308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532784"/>
            <a:ext cx="1944216" cy="1944216"/>
          </a:xfrm>
          <a:prstGeom prst="rect">
            <a:avLst/>
          </a:prstGeom>
          <a:noFill/>
        </p:spPr>
      </p:pic>
      <p:pic>
        <p:nvPicPr>
          <p:cNvPr id="13" name="Picture 4" descr="http://images.marketamerica.com/images/HKG/shopping/products/zoom/600x600/HK64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532784"/>
            <a:ext cx="1944216" cy="1944216"/>
          </a:xfrm>
          <a:prstGeom prst="rect">
            <a:avLst/>
          </a:prstGeom>
          <a:noFill/>
        </p:spPr>
      </p:pic>
      <p:pic>
        <p:nvPicPr>
          <p:cNvPr id="14" name="Picture 8" descr="http://images.marketamerica.com/images/hkg/shopping/categories/zoom/400x400/HKG364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488160"/>
            <a:ext cx="1988840" cy="1988840"/>
          </a:xfrm>
          <a:prstGeom prst="rect">
            <a:avLst/>
          </a:prstGeom>
          <a:noFill/>
        </p:spPr>
      </p:pic>
      <p:pic>
        <p:nvPicPr>
          <p:cNvPr id="15" name="Picture 10" descr="http://images.marketamerica.com/images/hkg/shopping/categories/zoom/400x400/HKG309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488160"/>
            <a:ext cx="1988840" cy="1988840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611560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$823 x 2% = $16.46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43808" y="64886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$1100 x 2% = $22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004048" y="6488668"/>
            <a:ext cx="194421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$830 x 2% = $16.6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092280" y="6488668"/>
            <a:ext cx="1944216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$419 x 2% = $8.38</a:t>
            </a: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644016"/>
              </p:ext>
            </p:extLst>
          </p:nvPr>
        </p:nvGraphicFramePr>
        <p:xfrm>
          <a:off x="304800" y="116632"/>
          <a:ext cx="4824536" cy="6625031"/>
        </p:xfrm>
        <a:graphic>
          <a:graphicData uri="http://schemas.openxmlformats.org/drawingml/2006/table">
            <a:tbl>
              <a:tblPr/>
              <a:tblGrid>
                <a:gridCol w="1728192"/>
                <a:gridCol w="864096"/>
                <a:gridCol w="792088"/>
                <a:gridCol w="720080"/>
                <a:gridCol w="720080"/>
              </a:tblGrid>
              <a:tr h="25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MHK product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Price 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Cash Rebate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Year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Cash Rebate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Royal Spa Shower Gel 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$140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$2.80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$16.80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Argan Oil Shampoo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$168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$3.36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$20.16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Argan Oil Conditioner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$168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$3.36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$20.16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Skintelligence set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$1,098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$21.96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$87.84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latin typeface="新細明體"/>
                        </a:rPr>
                        <a:t>Pentaxyl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新細明體"/>
                      </a:endParaRP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$656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$13.12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3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$39.36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Matriskin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$1,282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$25.64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$102.56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VitaShield Opc Triple Serum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$880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$17.60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$70.40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Lumiere de Vie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$2,425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$48.50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$194.00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Cellular SPF 50+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$230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$4.60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$18.40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Snap Cleaning Kit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$439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$8.78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$35.12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Pure H2O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$823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$16.46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1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$16.46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Pure H2O Filter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$539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$10.78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$21.56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Motives Liquie Foundation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$248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$4.96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$29.76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Primer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$207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$4.14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$24.84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10 Years Younger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$277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$5.54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$33.24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Mineral Blush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$139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$2.78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$5.56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Eye Shadow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$228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$4.56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3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$13.68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Mascara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$150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$3.00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$18.00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Mineral Lip Shine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$175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$3.50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$21.00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Mineral Lipstick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$155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$3.10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$18.60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Vit E Lip Treatment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$182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$3.64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$21.84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Motives Eye Makeup Remover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$124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$2.48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$14.88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Essential Brow Kit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$292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$5.84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$23.36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TLS Kit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$1,150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$23.00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12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$276.00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Isotonix Daily Kit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$1,100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$22.00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$132.00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Isotonix ORAC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$656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$13.10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$78.60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Isotonix Vit C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$293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$5.86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$35.16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Isotonix Digestive Enzyme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$280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$5.60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x 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$44.80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Detox Kit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$830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$16.60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$99.60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Ultimate Aloe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$245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$4.90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18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$88.20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Essential Fish Oil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$419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$8.38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6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$50.28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94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蝦紅素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$332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$6.64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latin typeface="新細明體"/>
                        </a:rPr>
                        <a:t>x 12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新細明體"/>
                        </a:rPr>
                        <a:t>$79.68</a:t>
                      </a:r>
                    </a:p>
                  </a:txBody>
                  <a:tcPr marL="6490" marR="6490" marT="64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5832922" y="152400"/>
            <a:ext cx="30963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 </a:t>
            </a:r>
            <a:r>
              <a:rPr lang="en-US" altLang="zh-TW" sz="2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r>
              <a:rPr lang="zh-TW" altLang="en-US" sz="2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每年</a:t>
            </a:r>
            <a:r>
              <a:rPr lang="zh-TW" altLang="en-US" sz="2800" b="1" dirty="0">
                <a:solidFill>
                  <a:prstClr val="white"/>
                </a:solidFill>
              </a:rPr>
              <a:t> </a:t>
            </a:r>
            <a:r>
              <a:rPr lang="en-US" altLang="zh-TW" sz="2800" b="1" dirty="0">
                <a:solidFill>
                  <a:prstClr val="white"/>
                </a:solidFill>
              </a:rPr>
              <a:t>$1,751.90</a:t>
            </a:r>
          </a:p>
          <a:p>
            <a:endParaRPr lang="en-US" altLang="zh-TW" sz="2800" b="1" dirty="0">
              <a:solidFill>
                <a:prstClr val="white"/>
              </a:solidFill>
            </a:endParaRPr>
          </a:p>
          <a:p>
            <a:r>
              <a:rPr lang="en-US" altLang="zh-TW" sz="2800" b="1" dirty="0">
                <a:solidFill>
                  <a:prstClr val="white"/>
                </a:solidFill>
              </a:rPr>
              <a:t>20 </a:t>
            </a:r>
            <a:r>
              <a:rPr lang="zh-TW" altLang="en-US" sz="2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歲開始用美安產品</a:t>
            </a:r>
            <a:r>
              <a:rPr lang="en-US" altLang="zh-TW" sz="2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r>
              <a:rPr lang="en-US" altLang="zh-TW" sz="2800" b="1" dirty="0">
                <a:solidFill>
                  <a:prstClr val="white"/>
                </a:solidFill>
              </a:rPr>
              <a:t>$1,751.90 x 40</a:t>
            </a:r>
            <a:r>
              <a:rPr lang="zh-TW" altLang="en-US" sz="28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 </a:t>
            </a:r>
            <a:r>
              <a:rPr lang="en-US" altLang="zh-TW" sz="2800" b="1" dirty="0">
                <a:solidFill>
                  <a:prstClr val="white"/>
                </a:solidFill>
              </a:rPr>
              <a:t>= $70,076</a:t>
            </a:r>
            <a:endParaRPr lang="zh-TW" altLang="en-US" sz="2800" b="1" dirty="0">
              <a:solidFill>
                <a:prstClr val="white"/>
              </a:solidFill>
            </a:endParaRPr>
          </a:p>
        </p:txBody>
      </p:sp>
      <p:sp>
        <p:nvSpPr>
          <p:cNvPr id="5" name="文字方塊 5"/>
          <p:cNvSpPr txBox="1"/>
          <p:nvPr/>
        </p:nvSpPr>
        <p:spPr>
          <a:xfrm>
            <a:off x="5105400" y="3260943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</a:rPr>
              <a:t>Annual </a:t>
            </a:r>
            <a:r>
              <a:rPr lang="en-US" altLang="zh-TW" sz="2400" b="1" dirty="0" err="1">
                <a:solidFill>
                  <a:prstClr val="white"/>
                </a:solidFill>
              </a:rPr>
              <a:t>Cashback</a:t>
            </a:r>
            <a:r>
              <a:rPr lang="zh-TW" altLang="en-US" sz="2400" b="1" dirty="0">
                <a:solidFill>
                  <a:prstClr val="white"/>
                </a:solidFill>
              </a:rPr>
              <a:t> </a:t>
            </a:r>
            <a:r>
              <a:rPr lang="en-US" altLang="zh-TW" sz="2400" b="1" dirty="0">
                <a:solidFill>
                  <a:prstClr val="white"/>
                </a:solidFill>
              </a:rPr>
              <a:t>:</a:t>
            </a:r>
          </a:p>
          <a:p>
            <a:r>
              <a:rPr lang="en-US" altLang="zh-TW" sz="2400" b="1" dirty="0">
                <a:solidFill>
                  <a:prstClr val="white"/>
                </a:solidFill>
              </a:rPr>
              <a:t>$1,751.90 </a:t>
            </a:r>
          </a:p>
          <a:p>
            <a:endParaRPr lang="en-US" altLang="zh-TW" sz="2400" b="1" dirty="0">
              <a:solidFill>
                <a:prstClr val="white"/>
              </a:solidFill>
            </a:endParaRPr>
          </a:p>
          <a:p>
            <a:r>
              <a:rPr lang="en-US" altLang="zh-TW" sz="2400" b="1" dirty="0">
                <a:solidFill>
                  <a:prstClr val="white"/>
                </a:solidFill>
              </a:rPr>
              <a:t>Use MA products start from 20 years old :</a:t>
            </a:r>
          </a:p>
          <a:p>
            <a:r>
              <a:rPr lang="en-US" altLang="zh-TW" sz="2400" b="1" dirty="0">
                <a:solidFill>
                  <a:prstClr val="white"/>
                </a:solidFill>
              </a:rPr>
              <a:t>$1,751.90 x 40yrs</a:t>
            </a:r>
            <a:r>
              <a:rPr lang="zh-TW" altLang="en-US" sz="2400" b="1" dirty="0">
                <a:solidFill>
                  <a:prstClr val="white"/>
                </a:solidFill>
              </a:rPr>
              <a:t> </a:t>
            </a:r>
            <a:r>
              <a:rPr lang="en-US" altLang="zh-TW" sz="2400" b="1" dirty="0">
                <a:solidFill>
                  <a:prstClr val="white"/>
                </a:solidFill>
              </a:rPr>
              <a:t>= $70,076</a:t>
            </a:r>
            <a:endParaRPr lang="zh-TW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914400"/>
            <a:ext cx="2519363" cy="533400"/>
          </a:xfrm>
          <a:prstGeom prst="rect">
            <a:avLst/>
          </a:prstGeom>
        </p:spPr>
        <p:txBody>
          <a:bodyPr anchor="t"/>
          <a:lstStyle/>
          <a:p>
            <a:pPr algn="l">
              <a:lnSpc>
                <a:spcPct val="90000"/>
              </a:lnSpc>
              <a:defRPr/>
            </a:pPr>
            <a:r>
              <a:rPr lang="zh-TW" altLang="en-US" sz="3600" b="1" smtClean="0">
                <a:solidFill>
                  <a:srgbClr val="FBCF1A"/>
                </a:solidFill>
                <a:latin typeface="Times New Roman" pitchFamily="18" charset="0"/>
              </a:rPr>
              <a:t>夥伴商店</a:t>
            </a:r>
          </a:p>
        </p:txBody>
      </p:sp>
      <p:sp>
        <p:nvSpPr>
          <p:cNvPr id="9" name="矩形 8"/>
          <p:cNvSpPr/>
          <p:nvPr/>
        </p:nvSpPr>
        <p:spPr>
          <a:xfrm>
            <a:off x="611560" y="116632"/>
            <a:ext cx="8837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美安夥伴商店 </a:t>
            </a:r>
            <a:r>
              <a:rPr lang="en-US" altLang="zh-HK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 </a:t>
            </a:r>
            <a:r>
              <a:rPr lang="en-US" altLang="zh-HK" sz="4000" b="1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2% - 25%</a:t>
            </a: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</a:t>
            </a:r>
            <a:endParaRPr lang="en-US" altLang="zh-TW" sz="4000" cap="all" spc="50" dirty="0">
              <a:ln w="158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HK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Partner </a:t>
            </a:r>
            <a:r>
              <a:rPr lang="en-US" altLang="zh-TW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STORES: 2%-25% </a:t>
            </a:r>
            <a:r>
              <a:rPr lang="en-US" altLang="zh-TW" sz="4000" cap="all" spc="50" dirty="0" err="1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CaShback</a:t>
            </a:r>
            <a:endParaRPr lang="zh-HK" altLang="en-US" sz="4000" cap="all" spc="50" dirty="0">
              <a:ln w="158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524000" y="629801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HK" alt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penelopec\AppData\Local\Microsoft\Windows\Temporary Internet Files\Content.Outlook\DF2OUDG4\Picture12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837"/>
            <a:ext cx="9144000" cy="52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6093296"/>
          </a:xfrm>
        </p:spPr>
        <p:txBody>
          <a:bodyPr/>
          <a:lstStyle/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sz="2800" dirty="0" smtClean="0"/>
          </a:p>
          <a:p>
            <a:pPr>
              <a:buNone/>
            </a:pP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95536" y="32120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$100 x 2% x 20</a:t>
            </a:r>
            <a:r>
              <a:rPr lang="zh-TW" altLang="en-US" sz="1400" dirty="0">
                <a:solidFill>
                  <a:prstClr val="white"/>
                </a:solidFill>
              </a:rPr>
              <a:t>日</a:t>
            </a:r>
            <a:r>
              <a:rPr lang="en-US" altLang="zh-TW" dirty="0">
                <a:solidFill>
                  <a:prstClr val="white"/>
                </a:solidFill>
              </a:rPr>
              <a:t>= $40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79912" y="28529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$80 x 5% x 15</a:t>
            </a:r>
            <a:r>
              <a:rPr lang="zh-TW" altLang="en-US" sz="1600" dirty="0">
                <a:solidFill>
                  <a:prstClr val="white"/>
                </a:solidFill>
              </a:rPr>
              <a:t>日</a:t>
            </a:r>
            <a:r>
              <a:rPr lang="en-US" altLang="zh-TW" dirty="0">
                <a:solidFill>
                  <a:prstClr val="white"/>
                </a:solidFill>
              </a:rPr>
              <a:t>= $ 60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04248" y="28529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$2,000 x 5% = $100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51520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$50 x 5% x 30</a:t>
            </a:r>
            <a:r>
              <a:rPr lang="zh-TW" altLang="en-US" dirty="0">
                <a:solidFill>
                  <a:prstClr val="white"/>
                </a:solidFill>
              </a:rPr>
              <a:t>日</a:t>
            </a:r>
            <a:r>
              <a:rPr lang="en-US" altLang="zh-TW" dirty="0">
                <a:solidFill>
                  <a:prstClr val="white"/>
                </a:solidFill>
              </a:rPr>
              <a:t>= $75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563888" y="61653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$1,500 x 3% = $45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444208" y="6165304"/>
            <a:ext cx="230425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$10,000 x 3% = $300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22" name="Picture 2" descr="http://images.marketamerica.com/images/hkg/webPortals/partners/large/fp832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63960"/>
            <a:ext cx="3292793" cy="2160240"/>
          </a:xfrm>
          <a:prstGeom prst="rect">
            <a:avLst/>
          </a:prstGeom>
          <a:noFill/>
        </p:spPr>
      </p:pic>
      <p:pic>
        <p:nvPicPr>
          <p:cNvPr id="23" name="Picture 4" descr="http://images.marketamerica.com/images/hkg/webPortals/partners/fp1391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052736"/>
            <a:ext cx="3096344" cy="1499440"/>
          </a:xfrm>
          <a:prstGeom prst="rect">
            <a:avLst/>
          </a:prstGeom>
          <a:noFill/>
        </p:spPr>
      </p:pic>
      <p:pic>
        <p:nvPicPr>
          <p:cNvPr id="24" name="Picture 6" descr="C:\Helen\HK convention 2014 Nov\fp1087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052736"/>
            <a:ext cx="2483768" cy="1639451"/>
          </a:xfrm>
          <a:prstGeom prst="rect">
            <a:avLst/>
          </a:prstGeom>
          <a:noFill/>
        </p:spPr>
      </p:pic>
      <p:pic>
        <p:nvPicPr>
          <p:cNvPr id="25" name="Picture 8" descr="http://images.marketamerica.com/images/hkg/webPortals/partners/large/fp15688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2639464" cy="2502793"/>
          </a:xfrm>
          <a:prstGeom prst="rect">
            <a:avLst/>
          </a:prstGeom>
          <a:noFill/>
        </p:spPr>
      </p:pic>
      <p:pic>
        <p:nvPicPr>
          <p:cNvPr id="26" name="Picture 5" descr="C:\Helen\HK convention 2014 Nov\fp1489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717032"/>
            <a:ext cx="2808312" cy="1203562"/>
          </a:xfrm>
          <a:prstGeom prst="rect">
            <a:avLst/>
          </a:prstGeom>
          <a:noFill/>
        </p:spPr>
      </p:pic>
      <p:pic>
        <p:nvPicPr>
          <p:cNvPr id="27" name="Picture 7" descr="C:\Helen\HK convention 2014 Nov\fp11730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5013176"/>
            <a:ext cx="3105134" cy="931540"/>
          </a:xfrm>
          <a:prstGeom prst="rect">
            <a:avLst/>
          </a:prstGeom>
          <a:noFill/>
        </p:spPr>
      </p:pic>
      <p:pic>
        <p:nvPicPr>
          <p:cNvPr id="28" name="Picture 8" descr="C:\Helen\HK convention 2014 Nov\fp15644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3789040"/>
            <a:ext cx="3024336" cy="806490"/>
          </a:xfrm>
          <a:prstGeom prst="rect">
            <a:avLst/>
          </a:prstGeom>
          <a:noFill/>
        </p:spPr>
      </p:pic>
      <p:pic>
        <p:nvPicPr>
          <p:cNvPr id="69634" name="Picture 2" descr="http://images.marketamerica.com/images/hkg/webPortals/partners/fp14503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4725144"/>
            <a:ext cx="2664296" cy="1100336"/>
          </a:xfrm>
          <a:prstGeom prst="rect">
            <a:avLst/>
          </a:prstGeom>
          <a:noFill/>
        </p:spPr>
      </p:pic>
      <p:sp>
        <p:nvSpPr>
          <p:cNvPr id="30" name="文字方塊 29"/>
          <p:cNvSpPr txBox="1"/>
          <p:nvPr/>
        </p:nvSpPr>
        <p:spPr>
          <a:xfrm>
            <a:off x="1439652" y="1853060"/>
            <a:ext cx="3096344" cy="353943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 </a:t>
            </a:r>
            <a:r>
              <a:rPr lang="en-US" altLang="zh-TW" sz="32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r>
              <a:rPr lang="zh-TW" altLang="en-US" sz="32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每年</a:t>
            </a:r>
            <a:r>
              <a:rPr lang="zh-TW" altLang="en-US" sz="3200" b="1" dirty="0">
                <a:solidFill>
                  <a:prstClr val="black"/>
                </a:solidFill>
              </a:rPr>
              <a:t> </a:t>
            </a:r>
            <a:r>
              <a:rPr lang="en-US" altLang="zh-TW" sz="3200" b="1" dirty="0">
                <a:solidFill>
                  <a:prstClr val="black"/>
                </a:solidFill>
              </a:rPr>
              <a:t>$4,140.00</a:t>
            </a:r>
          </a:p>
          <a:p>
            <a:endParaRPr lang="en-US" altLang="zh-TW" sz="3200" b="1" dirty="0">
              <a:solidFill>
                <a:prstClr val="black"/>
              </a:solidFill>
            </a:endParaRPr>
          </a:p>
          <a:p>
            <a:r>
              <a:rPr lang="en-US" altLang="zh-TW" sz="3200" b="1" dirty="0">
                <a:solidFill>
                  <a:prstClr val="black"/>
                </a:solidFill>
              </a:rPr>
              <a:t>20 </a:t>
            </a:r>
            <a:r>
              <a:rPr lang="zh-TW" altLang="en-US" sz="32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歲開始用美安夥伴商店</a:t>
            </a:r>
            <a:r>
              <a:rPr lang="en-US" altLang="zh-TW" sz="32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r>
              <a:rPr lang="en-US" altLang="zh-TW" sz="3200" b="1" dirty="0">
                <a:solidFill>
                  <a:prstClr val="black"/>
                </a:solidFill>
              </a:rPr>
              <a:t>$4,140.00 x 40</a:t>
            </a:r>
            <a:r>
              <a:rPr lang="zh-TW" altLang="en-US" sz="32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</a:t>
            </a:r>
            <a:r>
              <a:rPr lang="zh-TW" altLang="en-US" sz="3200" b="1" dirty="0">
                <a:solidFill>
                  <a:prstClr val="black"/>
                </a:solidFill>
              </a:rPr>
              <a:t> </a:t>
            </a:r>
            <a:r>
              <a:rPr lang="en-US" altLang="zh-TW" sz="3200" b="1" dirty="0">
                <a:solidFill>
                  <a:prstClr val="black"/>
                </a:solidFill>
              </a:rPr>
              <a:t>= $165,600.00</a:t>
            </a: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0" name="矩形 8"/>
          <p:cNvSpPr/>
          <p:nvPr/>
        </p:nvSpPr>
        <p:spPr>
          <a:xfrm>
            <a:off x="601050" y="-86037"/>
            <a:ext cx="88372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美安夥伴商店 </a:t>
            </a:r>
            <a:r>
              <a:rPr lang="en-US" altLang="zh-HK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 </a:t>
            </a:r>
            <a:r>
              <a:rPr lang="en-US" altLang="zh-HK" sz="4000" b="1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2% - 25%</a:t>
            </a: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</a:t>
            </a:r>
            <a:endParaRPr lang="en-US" altLang="zh-TW" sz="4000" cap="all" spc="50" dirty="0">
              <a:ln w="158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HK" sz="28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Partner </a:t>
            </a:r>
            <a:r>
              <a:rPr lang="en-US" altLang="zh-TW" sz="28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STORES: 2%-25% </a:t>
            </a:r>
            <a:r>
              <a:rPr lang="en-US" altLang="zh-TW" sz="2800" cap="all" spc="50" dirty="0" err="1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CaShback</a:t>
            </a:r>
            <a:endParaRPr lang="zh-HK" altLang="en-US" sz="2800" cap="all" spc="50" dirty="0">
              <a:ln w="158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文字方塊 29"/>
          <p:cNvSpPr txBox="1"/>
          <p:nvPr/>
        </p:nvSpPr>
        <p:spPr>
          <a:xfrm>
            <a:off x="4800600" y="1920657"/>
            <a:ext cx="3668110" cy="317009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prstClr val="black"/>
                </a:solidFill>
              </a:rPr>
              <a:t>Annual </a:t>
            </a:r>
            <a:r>
              <a:rPr lang="en-US" altLang="zh-TW" sz="2800" b="1" dirty="0" err="1">
                <a:solidFill>
                  <a:prstClr val="black"/>
                </a:solidFill>
              </a:rPr>
              <a:t>Cashback</a:t>
            </a:r>
            <a:r>
              <a:rPr lang="en-US" altLang="zh-TW" sz="2800" b="1" dirty="0">
                <a:solidFill>
                  <a:prstClr val="black"/>
                </a:solidFill>
              </a:rPr>
              <a:t> :</a:t>
            </a:r>
          </a:p>
          <a:p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</a:rPr>
              <a:t>$4,140.00</a:t>
            </a:r>
          </a:p>
          <a:p>
            <a:endParaRPr lang="en-US" altLang="zh-TW" sz="2800" b="1" dirty="0">
              <a:solidFill>
                <a:prstClr val="black"/>
              </a:solidFill>
            </a:endParaRPr>
          </a:p>
          <a:p>
            <a:r>
              <a:rPr lang="en-US" altLang="zh-TW" sz="2800" b="1" dirty="0">
                <a:solidFill>
                  <a:prstClr val="black"/>
                </a:solidFill>
              </a:rPr>
              <a:t>Purchase in Partner Stores start from 20 years old : $4,140.00  x 40yrs</a:t>
            </a:r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</a:rPr>
              <a:t>= $165,600.00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animBg="1"/>
      <p:bldP spid="31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0832" y="162272"/>
            <a:ext cx="8684568" cy="980728"/>
          </a:xfrm>
        </p:spPr>
        <p:txBody>
          <a:bodyPr/>
          <a:lstStyle/>
          <a:p>
            <a:r>
              <a:rPr lang="zh-TW" altLang="en-US" sz="4800" dirty="0" smtClean="0"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什麼是年金 </a:t>
            </a:r>
            <a:r>
              <a:rPr lang="en-US" altLang="zh-TW" sz="4800" dirty="0" smtClean="0"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?</a:t>
            </a:r>
            <a:r>
              <a:rPr lang="zh-TW" altLang="en-US" sz="4800" dirty="0" smtClean="0"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 </a:t>
            </a:r>
            <a:r>
              <a:rPr lang="en-US" altLang="zh-TW" sz="4800" dirty="0" smtClean="0">
                <a:latin typeface="+mn-lt"/>
                <a:ea typeface="華康儷中黑(P)" panose="020B0500000000000000" pitchFamily="34" charset="-120"/>
                <a:cs typeface="Times New Roman" pitchFamily="18" charset="0"/>
              </a:rPr>
              <a:t>What is Annuity?</a:t>
            </a:r>
            <a:endParaRPr lang="zh-TW" altLang="en-US" sz="4800" dirty="0">
              <a:latin typeface="+mn-lt"/>
              <a:ea typeface="華康儷中黑(P)" panose="020B0500000000000000" pitchFamily="34" charset="-120"/>
              <a:cs typeface="Times New Roman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3528" y="1143000"/>
            <a:ext cx="8640960" cy="3581400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tx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年金，國外叫</a:t>
            </a:r>
            <a:r>
              <a:rPr lang="en-US" altLang="zh-CN" sz="2800" dirty="0" smtClean="0">
                <a:solidFill>
                  <a:schemeClr val="tx1"/>
                </a:solidFill>
                <a:ea typeface="華康儷中黑(P)" panose="020B0500000000000000" pitchFamily="34" charset="-120"/>
                <a:cs typeface="Times New Roman" pitchFamily="18" charset="0"/>
              </a:rPr>
              <a:t>Annuity</a:t>
            </a:r>
            <a:r>
              <a:rPr lang="zh-CN" altLang="en-US" sz="2800" dirty="0" smtClean="0">
                <a:solidFill>
                  <a:schemeClr val="tx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，是定期或不定期的時間</a:t>
            </a:r>
            <a:r>
              <a:rPr lang="zh-TW" altLang="en-US" sz="2800" dirty="0" smtClean="0">
                <a:solidFill>
                  <a:schemeClr val="tx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內</a:t>
            </a:r>
            <a:r>
              <a:rPr lang="zh-CN" altLang="en-US" sz="2800" dirty="0" smtClean="0">
                <a:solidFill>
                  <a:schemeClr val="tx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一系列的現金流入或流出</a:t>
            </a:r>
            <a:endParaRPr lang="en-US" altLang="zh-CN" sz="2800" dirty="0" smtClean="0">
              <a:solidFill>
                <a:schemeClr val="tx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tx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由企業退休金計劃提供的養老金</a:t>
            </a:r>
            <a:endParaRPr lang="en-US" altLang="zh-CN" sz="2800" dirty="0" smtClean="0">
              <a:solidFill>
                <a:schemeClr val="tx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tx1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  <a:cs typeface="Times New Roman" pitchFamily="18" charset="0"/>
              </a:rPr>
              <a:t>年金計劃是一種很好的投資安排，年金計劃分為年金合同和國庫券等</a:t>
            </a:r>
            <a:endParaRPr lang="zh-TW" altLang="en-US" sz="2800" dirty="0">
              <a:solidFill>
                <a:schemeClr val="tx1"/>
              </a:solidFill>
              <a:latin typeface="華康儷中黑(P)" panose="020B0500000000000000" pitchFamily="34" charset="-120"/>
              <a:ea typeface="華康儷中黑(P)" panose="020B0500000000000000" pitchFamily="34" charset="-12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8579" y="3810000"/>
            <a:ext cx="6781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A series of payments made at fixed  or unfixed intervals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Examples of annuities are regular deposits to pension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A good investment arrangement, which divided into an annuity contract and bonds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9552" r="15342" b="6299"/>
          <a:stretch/>
        </p:blipFill>
        <p:spPr bwMode="auto">
          <a:xfrm>
            <a:off x="0" y="-2"/>
            <a:ext cx="9124338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745200" y="-30480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5562600" y="990600"/>
            <a:ext cx="165618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18360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-1" y="-42052"/>
            <a:ext cx="9144001" cy="7235980"/>
            <a:chOff x="-1732553" y="-2628900"/>
            <a:chExt cx="13579983" cy="1074633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3" r="1250" b="16445"/>
            <a:stretch/>
          </p:blipFill>
          <p:spPr bwMode="auto">
            <a:xfrm>
              <a:off x="-1732552" y="-2628900"/>
              <a:ext cx="13579982" cy="636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57" r="1250" b="10000"/>
            <a:stretch/>
          </p:blipFill>
          <p:spPr bwMode="auto">
            <a:xfrm>
              <a:off x="-1732553" y="2284411"/>
              <a:ext cx="13579983" cy="5833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橢圓 4"/>
          <p:cNvSpPr/>
          <p:nvPr/>
        </p:nvSpPr>
        <p:spPr>
          <a:xfrm>
            <a:off x="1676400" y="1524000"/>
            <a:ext cx="1295400" cy="952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7503" y="2011076"/>
            <a:ext cx="3782266" cy="353943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</a:t>
            </a:r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 err="1">
                <a:solidFill>
                  <a:prstClr val="black"/>
                </a:solidFill>
              </a:rPr>
              <a:t>Cashback</a:t>
            </a:r>
            <a:r>
              <a:rPr lang="en-US" altLang="zh-TW" sz="2800" b="1" dirty="0">
                <a:solidFill>
                  <a:prstClr val="black"/>
                </a:solidFill>
              </a:rPr>
              <a:t>:</a:t>
            </a:r>
          </a:p>
          <a:p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每年</a:t>
            </a:r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</a:rPr>
              <a:t>Annual$1,751.90</a:t>
            </a:r>
          </a:p>
          <a:p>
            <a:endParaRPr lang="en-US" altLang="zh-TW" sz="2800" b="1" dirty="0">
              <a:solidFill>
                <a:prstClr val="black"/>
              </a:solidFill>
            </a:endParaRPr>
          </a:p>
          <a:p>
            <a:r>
              <a:rPr lang="en-US" altLang="zh-TW" sz="2800" b="1" dirty="0">
                <a:solidFill>
                  <a:prstClr val="black"/>
                </a:solidFill>
              </a:rPr>
              <a:t>20 </a:t>
            </a:r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歲開始用美安產品</a:t>
            </a:r>
            <a:r>
              <a:rPr lang="en-US" altLang="zh-TW" sz="2800" b="1" dirty="0">
                <a:solidFill>
                  <a:prstClr val="black"/>
                </a:solidFill>
              </a:rPr>
              <a:t>:</a:t>
            </a:r>
          </a:p>
          <a:p>
            <a:r>
              <a:rPr lang="en-US" altLang="zh-TW" sz="2800" b="1" dirty="0">
                <a:solidFill>
                  <a:prstClr val="black"/>
                </a:solidFill>
              </a:rPr>
              <a:t>Use MA products start from 20 years old :</a:t>
            </a:r>
          </a:p>
          <a:p>
            <a:r>
              <a:rPr lang="en-US" altLang="zh-TW" sz="2800" b="1" dirty="0">
                <a:solidFill>
                  <a:prstClr val="black"/>
                </a:solidFill>
              </a:rPr>
              <a:t>$1,751.90 x 40</a:t>
            </a:r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</a:t>
            </a:r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</a:rPr>
              <a:t>= $70,076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172606" y="2056273"/>
            <a:ext cx="4666593" cy="310854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</a:t>
            </a:r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 err="1">
                <a:solidFill>
                  <a:prstClr val="black"/>
                </a:solidFill>
              </a:rPr>
              <a:t>Cashback</a:t>
            </a:r>
            <a:r>
              <a:rPr lang="en-US" altLang="zh-TW" sz="2800" b="1" dirty="0">
                <a:solidFill>
                  <a:prstClr val="black"/>
                </a:solidFill>
              </a:rPr>
              <a:t>:</a:t>
            </a:r>
          </a:p>
          <a:p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每年</a:t>
            </a:r>
            <a:r>
              <a:rPr lang="en-US" altLang="zh-TW" sz="2800" b="1" dirty="0">
                <a:solidFill>
                  <a:prstClr val="black"/>
                </a:solidFill>
              </a:rPr>
              <a:t>Annual</a:t>
            </a:r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</a:rPr>
              <a:t>$4,140.00</a:t>
            </a:r>
          </a:p>
          <a:p>
            <a:endParaRPr lang="en-US" altLang="zh-TW" sz="2800" b="1" dirty="0">
              <a:solidFill>
                <a:prstClr val="black"/>
              </a:solidFill>
            </a:endParaRPr>
          </a:p>
          <a:p>
            <a:r>
              <a:rPr lang="en-US" altLang="zh-TW" sz="2800" b="1" dirty="0">
                <a:solidFill>
                  <a:prstClr val="black"/>
                </a:solidFill>
              </a:rPr>
              <a:t>20 </a:t>
            </a:r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歲開始用美安夥伴商店</a:t>
            </a:r>
            <a:r>
              <a:rPr lang="en-US" altLang="zh-TW" sz="2800" b="1" dirty="0">
                <a:solidFill>
                  <a:prstClr val="black"/>
                </a:solidFill>
              </a:rPr>
              <a:t>:Purchase in Partner Stores start from 20 years old : </a:t>
            </a:r>
          </a:p>
          <a:p>
            <a:r>
              <a:rPr lang="en-US" altLang="zh-TW" sz="2800" b="1" dirty="0">
                <a:solidFill>
                  <a:prstClr val="black"/>
                </a:solidFill>
              </a:rPr>
              <a:t>$4,140.00x 40</a:t>
            </a:r>
            <a:r>
              <a:rPr lang="zh-TW" altLang="en-US" sz="2800" b="1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</a:t>
            </a:r>
            <a:r>
              <a:rPr lang="zh-TW" altLang="en-US" sz="2800" b="1" dirty="0">
                <a:solidFill>
                  <a:prstClr val="black"/>
                </a:solidFill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</a:rPr>
              <a:t>=$165,600.00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1190" y="-51027"/>
            <a:ext cx="7632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美安獨家代理品牌</a:t>
            </a:r>
            <a:r>
              <a:rPr lang="zh-TW" altLang="en-US" sz="3200" b="1" dirty="0">
                <a:solidFill>
                  <a:prstClr val="white"/>
                </a:solidFill>
              </a:rPr>
              <a:t> </a:t>
            </a:r>
            <a:r>
              <a:rPr lang="en-US" altLang="zh-TW" sz="3200" b="1" dirty="0">
                <a:solidFill>
                  <a:prstClr val="white"/>
                </a:solidFill>
              </a:rPr>
              <a:t>– 2%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</a:t>
            </a:r>
            <a:endParaRPr lang="en-US" altLang="zh-TW" sz="32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HK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美安夥伴商店 </a:t>
            </a:r>
            <a:r>
              <a:rPr lang="en-US" altLang="zh-HK" sz="3200" b="1" dirty="0">
                <a:solidFill>
                  <a:prstClr val="white"/>
                </a:solidFill>
              </a:rPr>
              <a:t>2% - 25%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現金回贈</a:t>
            </a:r>
            <a:endParaRPr lang="en-US" altLang="zh-TW" sz="32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HK" sz="3200" dirty="0">
                <a:solidFill>
                  <a:prstClr val="white"/>
                </a:solidFill>
                <a:ea typeface="華康儷中黑" panose="020B0509000000000000" pitchFamily="49" charset="-120"/>
              </a:rPr>
              <a:t>The MA Exclusive Brands: 2%Cashback</a:t>
            </a:r>
          </a:p>
          <a:p>
            <a:r>
              <a:rPr lang="en-US" altLang="zh-HK" sz="3200" dirty="0">
                <a:solidFill>
                  <a:prstClr val="white"/>
                </a:solidFill>
                <a:ea typeface="華康儷中黑" panose="020B0509000000000000" pitchFamily="49" charset="-120"/>
              </a:rPr>
              <a:t>Partner Store: 2%-25% </a:t>
            </a:r>
            <a:r>
              <a:rPr lang="en-US" altLang="zh-HK" sz="3200" dirty="0" err="1">
                <a:solidFill>
                  <a:prstClr val="white"/>
                </a:solidFill>
                <a:ea typeface="華康儷中黑" panose="020B0509000000000000" pitchFamily="49" charset="-120"/>
              </a:rPr>
              <a:t>Cashback</a:t>
            </a:r>
            <a:endParaRPr lang="en-US" altLang="zh-HK" sz="32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1560" y="5445224"/>
            <a:ext cx="9324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退休時估計累積</a:t>
            </a:r>
            <a:r>
              <a:rPr lang="en-US" altLang="zh-TW" sz="2400" b="1" dirty="0">
                <a:solidFill>
                  <a:prstClr val="white"/>
                </a:solidFill>
              </a:rPr>
              <a:t>Accumulated till retirement</a:t>
            </a:r>
          </a:p>
          <a:p>
            <a:r>
              <a:rPr lang="zh-TW" altLang="en-US" sz="2400" dirty="0">
                <a:solidFill>
                  <a:prstClr val="white"/>
                </a:solidFill>
              </a:rPr>
              <a:t> </a:t>
            </a:r>
            <a:r>
              <a:rPr lang="en-US" altLang="zh-TW" sz="3600" dirty="0">
                <a:solidFill>
                  <a:prstClr val="white"/>
                </a:solidFill>
              </a:rPr>
              <a:t>$70,076 + $165,600 =$235,676.00</a:t>
            </a:r>
            <a:endParaRPr lang="zh-TW" alt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o\Downloads\.ptmp835726\IMG_3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329" y="1192446"/>
            <a:ext cx="7848872" cy="5886654"/>
          </a:xfrm>
          <a:prstGeom prst="rect">
            <a:avLst/>
          </a:prstGeom>
          <a:noFill/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446856" y="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36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建立屬於自己的購物年金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TW" sz="3600" b="1" dirty="0">
                <a:ln w="0"/>
                <a:solidFill>
                  <a:prstClr val="white"/>
                </a:solidFill>
              </a:rPr>
              <a:t>Create your own Shopping Annuity</a:t>
            </a:r>
            <a:endParaRPr lang="en-US" sz="3600" b="1" dirty="0">
              <a:ln w="0"/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955661"/>
            <a:ext cx="8256984" cy="4216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自動送貨</a:t>
            </a:r>
            <a:r>
              <a:rPr lang="en-US" altLang="zh-TW" sz="5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=</a:t>
            </a:r>
          </a:p>
          <a:p>
            <a:r>
              <a:rPr lang="zh-TW" altLang="en-US" sz="5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優惠顧客將消費轉收入</a:t>
            </a:r>
            <a:endParaRPr lang="en-US" altLang="zh-TW" sz="5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TW" sz="440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AutoShip</a:t>
            </a:r>
            <a:r>
              <a:rPr lang="en-US" altLang="zh-TW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=Preferred Customer</a:t>
            </a:r>
          </a:p>
          <a:p>
            <a:r>
              <a:rPr lang="en-US" altLang="zh-TW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Convert Spending Into Earning</a:t>
            </a:r>
            <a:endParaRPr lang="en-US" sz="4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endParaRPr lang="en-US" sz="720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457200" y="100416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建立屬於自己的購物年金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TW" sz="4000" b="1" dirty="0">
                <a:ln w="0"/>
                <a:solidFill>
                  <a:prstClr val="white"/>
                </a:solidFill>
              </a:rPr>
              <a:t>Create your own Shopping Annuity</a:t>
            </a:r>
            <a:endParaRPr lang="en-US" sz="4000" b="1" dirty="0">
              <a:ln w="0"/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9332" r="15555" b="600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162800" y="1143000"/>
            <a:ext cx="6233862" cy="100055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05000" y="2895600"/>
            <a:ext cx="3124200" cy="11071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4874" y="0"/>
            <a:ext cx="662231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7342" y="4345806"/>
            <a:ext cx="1218219" cy="51976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3390" y="0"/>
            <a:ext cx="6567262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90461" y="2923674"/>
            <a:ext cx="1304666" cy="50532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38226" y="4647818"/>
            <a:ext cx="8651909" cy="9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765" y="-563078"/>
            <a:ext cx="5406390" cy="72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8066" y="0"/>
            <a:ext cx="6589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zh-TW" altLang="en-US" sz="48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年金</a:t>
            </a:r>
            <a:r>
              <a:rPr lang="zh-TW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4800" dirty="0" err="1" smtClean="0">
                <a:latin typeface="+mn-lt"/>
                <a:cs typeface="Times New Roman" pitchFamily="18" charset="0"/>
              </a:rPr>
              <a:t>vs</a:t>
            </a:r>
            <a:r>
              <a:rPr lang="en-US" altLang="zh-TW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48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購物年金</a:t>
            </a:r>
            <a:r>
              <a:rPr lang="en-US" altLang="zh-TW" sz="4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480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4000" dirty="0" smtClean="0">
                <a:latin typeface="+mn-lt"/>
                <a:cs typeface="Times New Roman" pitchFamily="18" charset="0"/>
              </a:rPr>
              <a:t>Annuity vs Shopping </a:t>
            </a:r>
            <a:r>
              <a:rPr lang="en-US" altLang="zh-TW" sz="4000" dirty="0">
                <a:latin typeface="+mn-lt"/>
                <a:ea typeface="華康儷中黑(P)" panose="020B0500000000000000" pitchFamily="34" charset="-120"/>
                <a:cs typeface="Times New Roman" pitchFamily="18" charset="0"/>
              </a:rPr>
              <a:t>Annuity</a:t>
            </a:r>
            <a:endParaRPr lang="zh-TW" altLang="en-US" sz="4000" dirty="0">
              <a:latin typeface="+mn-lt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01552"/>
            <a:ext cx="8686800" cy="5127848"/>
          </a:xfrm>
        </p:spPr>
        <p:txBody>
          <a:bodyPr/>
          <a:lstStyle/>
          <a:p>
            <a:pPr>
              <a:buFontTx/>
              <a:buChar char="-"/>
            </a:pPr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在網上選購你想要且需要的商品</a:t>
            </a:r>
            <a:endParaRPr lang="en-US" altLang="zh-TW" sz="3600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顧客從</a:t>
            </a:r>
            <a:r>
              <a:rPr lang="en-US" altLang="zh-TW" sz="3600" dirty="0" smtClean="0">
                <a:cs typeface="Times New Roman" pitchFamily="18" charset="0"/>
              </a:rPr>
              <a:t>HK.SHOP.COM</a:t>
            </a:r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購物，可享有</a:t>
            </a:r>
            <a:r>
              <a:rPr lang="en-US" altLang="zh-TW" sz="3600" dirty="0" smtClean="0">
                <a:cs typeface="Times New Roman" pitchFamily="18" charset="0"/>
              </a:rPr>
              <a:t>2% - 25%</a:t>
            </a:r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現金回贈</a:t>
            </a:r>
            <a:endParaRPr lang="en-US" altLang="zh-TW" sz="3600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一個革命性嶄新購物計劃</a:t>
            </a:r>
            <a:endParaRPr lang="en-US" altLang="zh-TW" sz="3600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altLang="zh-TW" dirty="0" smtClean="0">
                <a:cs typeface="Times New Roman" pitchFamily="18" charset="0"/>
              </a:rPr>
              <a:t>Purchase what you </a:t>
            </a:r>
            <a:r>
              <a:rPr lang="en-US" altLang="zh-TW" dirty="0">
                <a:cs typeface="Times New Roman" pitchFamily="18" charset="0"/>
              </a:rPr>
              <a:t>want and </a:t>
            </a:r>
            <a:r>
              <a:rPr lang="en-US" altLang="zh-TW" dirty="0" smtClean="0">
                <a:cs typeface="Times New Roman" pitchFamily="18" charset="0"/>
              </a:rPr>
              <a:t>need online</a:t>
            </a:r>
          </a:p>
          <a:p>
            <a:pPr>
              <a:buFontTx/>
              <a:buChar char="-"/>
            </a:pPr>
            <a:r>
              <a:rPr lang="en-US" altLang="zh-TW" dirty="0" smtClean="0"/>
              <a:t>Enjoy </a:t>
            </a:r>
            <a:r>
              <a:rPr lang="en-US" altLang="zh-TW" dirty="0"/>
              <a:t>2% - 25% </a:t>
            </a:r>
            <a:r>
              <a:rPr lang="en-US" altLang="zh-TW" dirty="0" err="1" smtClean="0"/>
              <a:t>CashBack</a:t>
            </a:r>
            <a:r>
              <a:rPr lang="en-US" altLang="zh-TW" dirty="0" smtClean="0"/>
              <a:t> on HK.SHOP.COM shopping</a:t>
            </a:r>
          </a:p>
          <a:p>
            <a:pPr>
              <a:buFontTx/>
              <a:buChar char="-"/>
            </a:pPr>
            <a:r>
              <a:rPr lang="en-US" altLang="zh-TW" dirty="0"/>
              <a:t>A revolutionary new shopping plan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05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2854" y="1"/>
            <a:ext cx="5536331" cy="73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69" y="152400"/>
            <a:ext cx="8126231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自動購貨</a:t>
            </a:r>
            <a:r>
              <a:rPr lang="en-US" altLang="zh-TW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=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超連鎖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/>
                <a:ea typeface="微軟正黑體"/>
              </a:rPr>
              <a:t>™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店主</a:t>
            </a:r>
          </a:p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自動送貨</a:t>
            </a:r>
            <a:r>
              <a:rPr lang="en-US" altLang="zh-TW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=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優惠顧客</a:t>
            </a:r>
          </a:p>
          <a:p>
            <a:endParaRPr lang="zh-TW" altLang="en-US" sz="4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將消費轉收入</a:t>
            </a:r>
            <a:endParaRPr lang="en-GB" altLang="zh-TW" sz="4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有效的複製，一切從自己開始！</a:t>
            </a:r>
            <a:endParaRPr lang="en-US" sz="4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50" y="3638158"/>
            <a:ext cx="874906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Transfer Buying=</a:t>
            </a:r>
            <a:r>
              <a:rPr lang="en-US" altLang="zh-TW" sz="320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UnFranchise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微軟正黑體"/>
              </a:rPr>
              <a:t>™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 Owner</a:t>
            </a:r>
            <a:endParaRPr lang="zh-TW" altLang="en-US" sz="32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ea typeface="華康儷中黑(P)" panose="020B0500000000000000" pitchFamily="34" charset="-120"/>
            </a:endParaRPr>
          </a:p>
          <a:p>
            <a:r>
              <a:rPr lang="en-US" altLang="zh-TW" sz="320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AutoShip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=Preferred Customer</a:t>
            </a:r>
          </a:p>
          <a:p>
            <a:endParaRPr lang="en-US" altLang="zh-TW" sz="32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ea typeface="華康儷中黑(P)" panose="020B0500000000000000" pitchFamily="34" charset="-120"/>
            </a:endParaRPr>
          </a:p>
          <a:p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Convert Spending Into Earning</a:t>
            </a:r>
          </a:p>
          <a:p>
            <a:r>
              <a:rPr lang="en-US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Efficient replication, everything started </a:t>
            </a:r>
          </a:p>
          <a:p>
            <a:r>
              <a:rPr lang="en-US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from 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your</a:t>
            </a:r>
            <a:r>
              <a:rPr lang="en-US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 own!</a:t>
            </a:r>
          </a:p>
        </p:txBody>
      </p:sp>
    </p:spTree>
    <p:extLst>
      <p:ext uri="{BB962C8B-B14F-4D97-AF65-F5344CB8AC3E}">
        <p14:creationId xmlns:p14="http://schemas.microsoft.com/office/powerpoint/2010/main" val="23175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9552" r="15342" b="62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497800" y="-76200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3" t="9552" r="15342" b="76423"/>
          <a:stretch/>
        </p:blipFill>
        <p:spPr bwMode="auto">
          <a:xfrm>
            <a:off x="7226300" y="0"/>
            <a:ext cx="1917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7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40347 0.39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938" r="37663" b="8856"/>
          <a:stretch/>
        </p:blipFill>
        <p:spPr bwMode="auto">
          <a:xfrm>
            <a:off x="0" y="0"/>
            <a:ext cx="9144000" cy="689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5637" t="26166" r="14363" b="7167"/>
          <a:stretch/>
        </p:blipFill>
        <p:spPr bwMode="auto">
          <a:xfrm>
            <a:off x="-2895600" y="72390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4223792" y="5627914"/>
            <a:ext cx="187220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6712" y="-2907704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55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ngel\Desktop\FB-Triple Ser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65" y="152400"/>
            <a:ext cx="9064635" cy="6705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19800" y="228600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0" y="1600200"/>
            <a:ext cx="685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1752600"/>
            <a:ext cx="609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2438400"/>
            <a:ext cx="2895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26670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3200400"/>
            <a:ext cx="1219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200" y="3657600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1200" y="4191000"/>
            <a:ext cx="914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ngel\Desktop\FB-Ten Years Younger.jpg"/>
          <p:cNvPicPr>
            <a:picLocks noChangeAspect="1" noChangeArrowheads="1"/>
          </p:cNvPicPr>
          <p:nvPr/>
        </p:nvPicPr>
        <p:blipFill>
          <a:blip r:embed="rId2" cstate="print"/>
          <a:srcRect b="2421"/>
          <a:stretch>
            <a:fillRect/>
          </a:stretch>
        </p:blipFill>
        <p:spPr bwMode="auto">
          <a:xfrm>
            <a:off x="304800" y="0"/>
            <a:ext cx="85725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14400" y="152400"/>
            <a:ext cx="990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1752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981200"/>
            <a:ext cx="381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9812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438400"/>
            <a:ext cx="1143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048000"/>
            <a:ext cx="7239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3429000"/>
            <a:ext cx="36195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3810000"/>
            <a:ext cx="7239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42672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5029200"/>
            <a:ext cx="7239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53340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" y="58674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0" y="6172200"/>
            <a:ext cx="7239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33800" y="5562600"/>
            <a:ext cx="85725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3800" y="6019800"/>
            <a:ext cx="685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ngel\Desktop\FB-Motives 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721245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943600" y="152400"/>
            <a:ext cx="990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0" y="1752600"/>
            <a:ext cx="1676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400" y="2057400"/>
            <a:ext cx="5715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400" y="23622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2895600"/>
            <a:ext cx="5715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7400" y="32004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0" y="35814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5715000"/>
            <a:ext cx="5715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7400" y="60198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gel\Desktop\FB-Skintelligence 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2400"/>
            <a:ext cx="8977807" cy="65532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419600" y="457200"/>
            <a:ext cx="845098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2133600"/>
            <a:ext cx="1676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2438400"/>
            <a:ext cx="685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819400"/>
            <a:ext cx="838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3200400"/>
            <a:ext cx="762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36576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4267200"/>
            <a:ext cx="762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45720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48768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51816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11430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1524000"/>
            <a:ext cx="838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19050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2590800"/>
            <a:ext cx="53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81800" y="2895600"/>
            <a:ext cx="53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81800" y="32766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81800" y="35814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81800" y="3886200"/>
            <a:ext cx="53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81800" y="4267200"/>
            <a:ext cx="838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4648200"/>
            <a:ext cx="53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1800" y="5029200"/>
            <a:ext cx="838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81800" y="53340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ngel\Desktop\FB-Skintelligence Mas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3768"/>
            <a:ext cx="7696200" cy="674423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400800" y="113768"/>
            <a:ext cx="533400" cy="19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1295400"/>
            <a:ext cx="1676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2200" y="13716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4600" y="15240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18288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2133600"/>
            <a:ext cx="914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25146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3124200"/>
            <a:ext cx="685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3372116"/>
            <a:ext cx="838200" cy="133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38100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114800"/>
            <a:ext cx="6858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0" y="4419600"/>
            <a:ext cx="3429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4600" y="46482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0" y="4953000"/>
            <a:ext cx="1143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24600" y="5181600"/>
            <a:ext cx="685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5334000"/>
            <a:ext cx="457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4600" y="5562600"/>
            <a:ext cx="5715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4600" y="5867400"/>
            <a:ext cx="990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4600" y="6172200"/>
            <a:ext cx="7620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24600" y="6477000"/>
            <a:ext cx="9906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819472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6156176" y="2636912"/>
            <a:ext cx="2987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7030A0"/>
                </a:solidFill>
              </a:rPr>
              <a:t>購物年金</a:t>
            </a:r>
            <a:endParaRPr lang="en-US" altLang="zh-TW" sz="3600" dirty="0">
              <a:solidFill>
                <a:srgbClr val="7030A0"/>
              </a:solidFill>
            </a:endParaRPr>
          </a:p>
          <a:p>
            <a:r>
              <a:rPr lang="en-US" altLang="zh-TW" sz="3600" dirty="0">
                <a:solidFill>
                  <a:srgbClr val="7030A0"/>
                </a:solidFill>
              </a:rPr>
              <a:t>Shopping Annuity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gel\Desktop\FB-社交媒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34400" cy="6857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6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ngel\Desktop\FB-Local Semin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7067"/>
            <a:ext cx="8153400" cy="6680933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143000" y="304800"/>
            <a:ext cx="914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286000"/>
            <a:ext cx="1828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2667000"/>
            <a:ext cx="3048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2971800"/>
            <a:ext cx="53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429000"/>
            <a:ext cx="533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8100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495800"/>
            <a:ext cx="914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5029200"/>
            <a:ext cx="1066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548640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5791200"/>
            <a:ext cx="838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6324600"/>
            <a:ext cx="13716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7600" y="5791200"/>
            <a:ext cx="1447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0" y="5943600"/>
            <a:ext cx="457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24600" y="6248400"/>
            <a:ext cx="609600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9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6403" y="1460242"/>
            <a:ext cx="6257597" cy="5016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prstClr val="white"/>
                </a:solidFill>
              </a:rPr>
              <a:t>20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歲開始供款</a:t>
            </a:r>
            <a:r>
              <a:rPr lang="en-US" altLang="zh-TW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r>
              <a:rPr lang="en-US" altLang="zh-TW" sz="2400" dirty="0">
                <a:solidFill>
                  <a:prstClr val="white"/>
                </a:solidFill>
              </a:rPr>
              <a:t>Star the insurance from 20 years old:</a:t>
            </a:r>
          </a:p>
          <a:p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每月供款</a:t>
            </a:r>
            <a:r>
              <a:rPr lang="en-US" altLang="zh-TW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  <a:r>
              <a:rPr lang="zh-TW" altLang="en-US" sz="3600" dirty="0">
                <a:solidFill>
                  <a:prstClr val="white"/>
                </a:solidFill>
              </a:rPr>
              <a:t> </a:t>
            </a:r>
            <a:r>
              <a:rPr lang="en-US" altLang="zh-TW" sz="2400" dirty="0">
                <a:solidFill>
                  <a:prstClr val="white"/>
                </a:solidFill>
              </a:rPr>
              <a:t>Monthly payments: </a:t>
            </a:r>
            <a:r>
              <a:rPr lang="en-US" altLang="zh-TW" sz="3200" dirty="0">
                <a:solidFill>
                  <a:prstClr val="white"/>
                </a:solidFill>
              </a:rPr>
              <a:t>$7,500 </a:t>
            </a:r>
          </a:p>
          <a:p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15yrs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: $7,500 x 12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x 15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= </a:t>
            </a:r>
          </a:p>
          <a:p>
            <a:r>
              <a:rPr lang="en-US" altLang="zh-TW" sz="3200" dirty="0">
                <a:solidFill>
                  <a:prstClr val="white"/>
                </a:solidFill>
              </a:rPr>
              <a:t>$1,350,000.00</a:t>
            </a:r>
          </a:p>
          <a:p>
            <a:endParaRPr lang="en-US" altLang="zh-TW" sz="3600" dirty="0">
              <a:solidFill>
                <a:prstClr val="white"/>
              </a:solidFill>
            </a:endParaRPr>
          </a:p>
          <a:p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入息期 </a:t>
            </a:r>
            <a:r>
              <a:rPr lang="en-US" altLang="zh-TW" sz="3200" dirty="0">
                <a:solidFill>
                  <a:prstClr val="white"/>
                </a:solidFill>
              </a:rPr>
              <a:t>15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</a:t>
            </a:r>
            <a:r>
              <a:rPr lang="en-US" altLang="zh-TW" sz="2800" dirty="0">
                <a:solidFill>
                  <a:prstClr val="white"/>
                </a:solidFill>
              </a:rPr>
              <a:t>Income period 15 </a:t>
            </a:r>
            <a:r>
              <a:rPr lang="en-US" altLang="zh-TW" sz="2800" dirty="0" err="1">
                <a:solidFill>
                  <a:prstClr val="white"/>
                </a:solidFill>
              </a:rPr>
              <a:t>yrs</a:t>
            </a:r>
            <a:endParaRPr lang="en-US" altLang="zh-TW" sz="2800" dirty="0">
              <a:solidFill>
                <a:prstClr val="white"/>
              </a:solidFill>
            </a:endParaRPr>
          </a:p>
          <a:p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每月存入</a:t>
            </a:r>
            <a:r>
              <a:rPr lang="en-US" altLang="zh-TW" sz="2400" dirty="0">
                <a:solidFill>
                  <a:prstClr val="white"/>
                </a:solidFill>
              </a:rPr>
              <a:t>Monthly deposit</a:t>
            </a:r>
            <a:r>
              <a:rPr lang="zh-TW" altLang="en-US" sz="24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$10,400</a:t>
            </a:r>
          </a:p>
          <a:p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入息期 </a:t>
            </a:r>
            <a:r>
              <a:rPr lang="en-US" altLang="zh-TW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 </a:t>
            </a:r>
            <a:r>
              <a:rPr lang="en-US" altLang="zh-TW" sz="2800" dirty="0">
                <a:solidFill>
                  <a:prstClr val="white"/>
                </a:solidFill>
              </a:rPr>
              <a:t>Income period :</a:t>
            </a:r>
          </a:p>
          <a:p>
            <a:r>
              <a:rPr lang="en-US" altLang="zh-TW" sz="3200" dirty="0">
                <a:solidFill>
                  <a:prstClr val="white"/>
                </a:solidFill>
              </a:rPr>
              <a:t>$10,400 x 12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x 15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=  $1,872,000.00</a:t>
            </a:r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467544" y="100416"/>
            <a:ext cx="8229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保險年金</a:t>
            </a: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 </a:t>
            </a:r>
            <a:r>
              <a:rPr lang="en-US" altLang="zh-TW" sz="4000" cap="all" spc="50" dirty="0" err="1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vs</a:t>
            </a:r>
            <a:r>
              <a:rPr lang="en-US" altLang="zh-TW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 </a:t>
            </a: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購物年金</a:t>
            </a:r>
            <a:endParaRPr lang="en-US" altLang="zh-TW" sz="4000" cap="all" spc="50" dirty="0">
              <a:ln w="158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1750" dir="3600000" algn="tl" rotWithShape="0">
                  <a:srgbClr val="000000">
                    <a:alpha val="60000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prstClr val="white"/>
                </a:solidFill>
              </a:rPr>
              <a:t>Insurance VS Shopping Annuity</a:t>
            </a:r>
            <a:endParaRPr lang="zh-TW" altLang="en-US" sz="2800" b="1" cap="all" spc="50" dirty="0">
              <a:ln w="158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1750" dir="3600000" algn="tl" rotWithShape="0">
                  <a:srgbClr val="000000">
                    <a:alpha val="60000"/>
                  </a:srgbClr>
                </a:outerShdw>
              </a:effectLst>
            </a:endParaRPr>
          </a:p>
        </p:txBody>
      </p:sp>
      <p:pic>
        <p:nvPicPr>
          <p:cNvPr id="72706" name="Picture 2" descr="https://sp.yimg.com/ib/th?id=HN.608021718510667323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9189"/>
            <a:ext cx="28575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5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3488" y="-18393"/>
            <a:ext cx="8229600" cy="836712"/>
          </a:xfrm>
        </p:spPr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美安獨家代理品牌</a:t>
            </a:r>
            <a:r>
              <a:rPr lang="zh-TW" altLang="en-US" dirty="0" smtClean="0"/>
              <a:t> </a:t>
            </a:r>
            <a:r>
              <a:rPr lang="en-US" altLang="zh-TW" dirty="0" smtClean="0"/>
              <a:t>– BV</a:t>
            </a:r>
            <a:br>
              <a:rPr lang="en-US" altLang="zh-TW" dirty="0" smtClean="0"/>
            </a:br>
            <a:r>
              <a:rPr lang="en-US" altLang="zh-HK" sz="3200" dirty="0">
                <a:ea typeface="華康儷中黑" panose="020B0509000000000000" pitchFamily="49" charset="-120"/>
              </a:rPr>
              <a:t>The MA Exclusive </a:t>
            </a:r>
            <a:r>
              <a:rPr lang="en-US" altLang="zh-HK" sz="3200" dirty="0" smtClean="0">
                <a:ea typeface="華康儷中黑" panose="020B0509000000000000" pitchFamily="49" charset="-120"/>
              </a:rPr>
              <a:t>Brands - BV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43000"/>
            <a:ext cx="10081456" cy="6093296"/>
          </a:xfrm>
        </p:spPr>
        <p:txBody>
          <a:bodyPr/>
          <a:lstStyle/>
          <a:p>
            <a:pPr>
              <a:buNone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例子</a:t>
            </a:r>
            <a:r>
              <a:rPr lang="en-US" altLang="zh-TW" sz="2600" dirty="0" smtClean="0">
                <a:ea typeface="華康儷中黑" panose="020B0509000000000000" pitchFamily="49" charset="-120"/>
              </a:rPr>
              <a:t>1)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家居及個人護理產品</a:t>
            </a:r>
            <a:r>
              <a:rPr lang="en-US" altLang="zh-TW" sz="26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 </a:t>
            </a:r>
            <a:r>
              <a:rPr lang="en-US" altLang="zh-TW" sz="2000" dirty="0" smtClean="0"/>
              <a:t>Home </a:t>
            </a:r>
            <a:r>
              <a:rPr lang="en-US" altLang="zh-TW" sz="2000" dirty="0"/>
              <a:t>and Garden and personal care products</a:t>
            </a:r>
            <a:endParaRPr lang="en-US" altLang="zh-TW" sz="2000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例子</a:t>
            </a:r>
            <a:r>
              <a:rPr lang="en-US" altLang="zh-TW" sz="2600" dirty="0" smtClean="0">
                <a:ea typeface="華康儷中黑" panose="020B0509000000000000" pitchFamily="49" charset="-120"/>
              </a:rPr>
              <a:t>2)</a:t>
            </a:r>
            <a:r>
              <a:rPr lang="zh-TW" altLang="en-US" sz="2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健康營養補充品及濾水器</a:t>
            </a:r>
            <a:r>
              <a:rPr lang="zh-TW" altLang="en-US" sz="2600" dirty="0" smtClean="0"/>
              <a:t> </a:t>
            </a:r>
            <a:r>
              <a:rPr lang="en-US" altLang="zh-TW" sz="2000" dirty="0" smtClean="0"/>
              <a:t>The </a:t>
            </a:r>
            <a:r>
              <a:rPr lang="en-US" altLang="zh-TW" sz="2000" dirty="0"/>
              <a:t>health supplements and water filter</a:t>
            </a:r>
            <a:endParaRPr lang="en-US" altLang="zh-TW" sz="2000" dirty="0" smtClean="0"/>
          </a:p>
          <a:p>
            <a:pPr>
              <a:buNone/>
            </a:pPr>
            <a:endParaRPr lang="zh-TW" altLang="en-US" sz="2800" dirty="0"/>
          </a:p>
        </p:txBody>
      </p:sp>
      <p:pic>
        <p:nvPicPr>
          <p:cNvPr id="4" name="Picture 2" descr="http://images.marketamerica.com/images/hkg/shopping/categories/zoom/400x400/HKG31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97496"/>
            <a:ext cx="1907704" cy="1907704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755576" y="35168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6.5 BV x 6 = 39BV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6" name="Picture 4" descr="http://images.marketamerica.com/images/hkg/shopping/categories/zoom/400x400/HKG36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632992"/>
            <a:ext cx="1872208" cy="1872208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2771800" y="35168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11 BV x 6 = 66BV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8" name="Picture 4" descr="http://images.marketamerica.com/images/hkg/shopping/categories/zoom/400x400/HKG3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32992"/>
            <a:ext cx="1872208" cy="1872208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4788024" y="35168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175 BV x 4 = 700BV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10" name="Picture 6" descr="http://images.marketamerica.com/images/HKG/shopping/products/zoom/600x600/HK11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672044"/>
            <a:ext cx="1844824" cy="1844824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6876256" y="35168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86 BV x 4 = 344BV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12" name="Picture 2" descr="http://images.marketamerica.com/images/hkg/shopping/categories/zoom/400x400/HKG308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532784"/>
            <a:ext cx="1944216" cy="1944216"/>
          </a:xfrm>
          <a:prstGeom prst="rect">
            <a:avLst/>
          </a:prstGeom>
          <a:noFill/>
        </p:spPr>
      </p:pic>
      <p:pic>
        <p:nvPicPr>
          <p:cNvPr id="13" name="Picture 4" descr="http://images.marketamerica.com/images/HKG/shopping/products/zoom/600x600/HK64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532784"/>
            <a:ext cx="1944216" cy="1944216"/>
          </a:xfrm>
          <a:prstGeom prst="rect">
            <a:avLst/>
          </a:prstGeom>
          <a:noFill/>
        </p:spPr>
      </p:pic>
      <p:pic>
        <p:nvPicPr>
          <p:cNvPr id="14" name="Picture 8" descr="http://images.marketamerica.com/images/hkg/shopping/categories/zoom/400x400/HKG364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564360"/>
            <a:ext cx="1988840" cy="1988840"/>
          </a:xfrm>
          <a:prstGeom prst="rect">
            <a:avLst/>
          </a:prstGeom>
          <a:noFill/>
        </p:spPr>
      </p:pic>
      <p:pic>
        <p:nvPicPr>
          <p:cNvPr id="15" name="Picture 10" descr="http://images.marketamerica.com/images/hkg/shopping/categories/zoom/400x400/HKG309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564360"/>
            <a:ext cx="1988840" cy="1988840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611560" y="6488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           25 BV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43808" y="64008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65 BV x 6 = 260BV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004048" y="6412468"/>
            <a:ext cx="194421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45 BV x 6 = 270BV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092280" y="6412468"/>
            <a:ext cx="194421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27 BV x 6 = 162BV</a:t>
            </a: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0200" y="0"/>
            <a:ext cx="5018112" cy="28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-2057400" y="2286000"/>
            <a:ext cx="6480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0" y="2822688"/>
            <a:ext cx="9144000" cy="39703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prstClr val="white"/>
                </a:solidFill>
              </a:rPr>
              <a:t>20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歲開始用美安獨家代理品</a:t>
            </a:r>
            <a:r>
              <a:rPr lang="en-US" altLang="zh-TW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pPr algn="ctr"/>
            <a:r>
              <a:rPr lang="en-US" altLang="zh-TW" sz="2800" dirty="0">
                <a:solidFill>
                  <a:prstClr val="white"/>
                </a:solidFill>
              </a:rPr>
              <a:t>Use MA products start from 20 years old:</a:t>
            </a:r>
          </a:p>
          <a:p>
            <a:pPr algn="ctr"/>
            <a:r>
              <a:rPr lang="en-US" altLang="zh-TW" sz="2600" dirty="0">
                <a:solidFill>
                  <a:prstClr val="white"/>
                </a:solidFill>
              </a:rPr>
              <a:t>Monthly consumption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每月消費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$4,800 = 400BV/month</a:t>
            </a:r>
          </a:p>
          <a:p>
            <a:pPr algn="ctr"/>
            <a:r>
              <a:rPr lang="en-US" altLang="zh-TW" sz="3200" dirty="0">
                <a:solidFill>
                  <a:prstClr val="white"/>
                </a:solidFill>
              </a:rPr>
              <a:t>15yrs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: $4,800 x 12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x 15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= $864,000.00</a:t>
            </a:r>
          </a:p>
          <a:p>
            <a:pPr algn="ctr"/>
            <a:endParaRPr lang="en-US" altLang="zh-TW" sz="3200" dirty="0">
              <a:solidFill>
                <a:prstClr val="white"/>
              </a:solidFill>
            </a:endParaRPr>
          </a:p>
          <a:p>
            <a:pPr algn="ctr"/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經營</a:t>
            </a:r>
            <a:r>
              <a:rPr lang="en-US" altLang="zh-TW" sz="3200" dirty="0">
                <a:solidFill>
                  <a:prstClr val="white"/>
                </a:solidFill>
              </a:rPr>
              <a:t>3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年後</a:t>
            </a:r>
            <a:r>
              <a:rPr lang="en-US" altLang="zh-TW" sz="3200" dirty="0">
                <a:solidFill>
                  <a:prstClr val="white"/>
                </a:solidFill>
              </a:rPr>
              <a:t>After 3 years</a:t>
            </a:r>
          </a:p>
          <a:p>
            <a:pPr algn="ctr"/>
            <a:r>
              <a:rPr lang="en-US" altLang="zh-TW" sz="2000" dirty="0">
                <a:solidFill>
                  <a:prstClr val="white"/>
                </a:solidFill>
              </a:rPr>
              <a:t>Monthly commission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每月佣金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$11,500 x 12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= $138,000.00</a:t>
            </a:r>
          </a:p>
          <a:p>
            <a:pPr algn="ctr"/>
            <a:r>
              <a:rPr lang="en-US" altLang="zh-TW" sz="3200" dirty="0">
                <a:solidFill>
                  <a:prstClr val="white"/>
                </a:solidFill>
              </a:rPr>
              <a:t>15yrs: $138,000 x 15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= $2,070,900.00</a:t>
            </a:r>
            <a:endParaRPr lang="en-US" altLang="en-US" sz="3200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9552" r="15342" b="13702"/>
          <a:stretch/>
        </p:blipFill>
        <p:spPr bwMode="auto">
          <a:xfrm>
            <a:off x="2438400" y="0"/>
            <a:ext cx="4099385" cy="281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276600"/>
            <a:ext cx="324036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u="sng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保險年金</a:t>
            </a:r>
            <a:endParaRPr lang="en-US" altLang="zh-TW" sz="3200" u="sng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TW" sz="3200" dirty="0">
                <a:solidFill>
                  <a:prstClr val="white"/>
                </a:solidFill>
              </a:rPr>
              <a:t>15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年總供款</a:t>
            </a:r>
            <a:r>
              <a:rPr lang="en-US" altLang="zh-TW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</a:p>
          <a:p>
            <a:r>
              <a:rPr lang="en-US" altLang="zh-TW" sz="3200" dirty="0">
                <a:solidFill>
                  <a:prstClr val="white"/>
                </a:solidFill>
              </a:rPr>
              <a:t>$1,350,000.00</a:t>
            </a:r>
          </a:p>
          <a:p>
            <a:endParaRPr lang="en-US" altLang="zh-TW" sz="3200" dirty="0">
              <a:solidFill>
                <a:prstClr val="white"/>
              </a:solidFill>
            </a:endParaRPr>
          </a:p>
          <a:p>
            <a:r>
              <a:rPr lang="en-US" altLang="zh-TW" sz="3200" dirty="0">
                <a:solidFill>
                  <a:prstClr val="white"/>
                </a:solidFill>
              </a:rPr>
              <a:t>15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年總入息</a:t>
            </a:r>
            <a:r>
              <a:rPr lang="en-US" altLang="zh-TW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$1,872,000.00</a:t>
            </a:r>
          </a:p>
          <a:p>
            <a:endParaRPr lang="en-US" altLang="en-US" sz="3600" dirty="0">
              <a:solidFill>
                <a:prstClr val="white"/>
              </a:solidFill>
            </a:endParaRPr>
          </a:p>
          <a:p>
            <a:endParaRPr lang="en-US" altLang="en-US" sz="3600" dirty="0">
              <a:solidFill>
                <a:prstClr val="white"/>
              </a:solidFill>
            </a:endParaRPr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467544" y="100416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保險年金</a:t>
            </a: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 </a:t>
            </a:r>
            <a:r>
              <a:rPr lang="en-US" altLang="zh-TW" sz="4000" cap="all" spc="50" dirty="0" err="1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vs</a:t>
            </a:r>
            <a:r>
              <a:rPr lang="en-US" altLang="zh-TW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rPr>
              <a:t> </a:t>
            </a:r>
            <a:r>
              <a:rPr lang="zh-TW" altLang="en-US" sz="40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購物年金</a:t>
            </a:r>
          </a:p>
        </p:txBody>
      </p:sp>
      <p:pic>
        <p:nvPicPr>
          <p:cNvPr id="72706" name="Picture 2" descr="https://sp.yimg.com/ib/th?id=HN.608021718510667323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2353444" cy="235344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91200" y="1066800"/>
            <a:ext cx="4233664" cy="23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/>
          <p:nvPr/>
        </p:nvSpPr>
        <p:spPr>
          <a:xfrm>
            <a:off x="4724400" y="3276600"/>
            <a:ext cx="324036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u="sng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購物年金</a:t>
            </a:r>
            <a:endParaRPr lang="en-US" altLang="zh-TW" sz="3200" u="sng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TW" sz="3200" dirty="0">
                <a:solidFill>
                  <a:prstClr val="white"/>
                </a:solidFill>
              </a:rPr>
              <a:t>15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年總消費</a:t>
            </a:r>
            <a:endParaRPr lang="en-US" altLang="zh-TW" sz="32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altLang="zh-TW" sz="3200" dirty="0">
                <a:solidFill>
                  <a:prstClr val="white"/>
                </a:solidFill>
              </a:rPr>
              <a:t>$864,000.00</a:t>
            </a:r>
          </a:p>
          <a:p>
            <a:endParaRPr lang="en-US" altLang="zh-TW" sz="3200" dirty="0">
              <a:solidFill>
                <a:prstClr val="white"/>
              </a:solidFill>
            </a:endParaRPr>
          </a:p>
          <a:p>
            <a:r>
              <a:rPr lang="en-US" altLang="zh-TW" sz="3200" dirty="0">
                <a:solidFill>
                  <a:prstClr val="white"/>
                </a:solidFill>
              </a:rPr>
              <a:t>15</a:t>
            </a:r>
            <a:r>
              <a:rPr lang="zh-TW" altLang="en-US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年總佣金</a:t>
            </a:r>
            <a:r>
              <a:rPr lang="en-US" altLang="zh-TW" sz="32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  <a:r>
              <a:rPr lang="zh-TW" altLang="en-US" sz="3200" dirty="0">
                <a:solidFill>
                  <a:prstClr val="white"/>
                </a:solidFill>
              </a:rPr>
              <a:t> </a:t>
            </a:r>
            <a:r>
              <a:rPr lang="en-US" altLang="zh-TW" sz="3200" dirty="0">
                <a:solidFill>
                  <a:prstClr val="white"/>
                </a:solidFill>
              </a:rPr>
              <a:t>$2,070,900.00</a:t>
            </a:r>
          </a:p>
          <a:p>
            <a:endParaRPr lang="en-US" altLang="en-US" sz="3600" dirty="0">
              <a:solidFill>
                <a:prstClr val="white"/>
              </a:solidFill>
            </a:endParaRPr>
          </a:p>
          <a:p>
            <a:endParaRPr lang="en-US" altLang="en-US" sz="3600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9552" r="15342" b="13702"/>
          <a:stretch/>
        </p:blipFill>
        <p:spPr bwMode="auto">
          <a:xfrm>
            <a:off x="4191000" y="764703"/>
            <a:ext cx="3519017" cy="241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4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AutoShape 1"/>
          <p:cNvSpPr>
            <a:spLocks/>
          </p:cNvSpPr>
          <p:nvPr/>
        </p:nvSpPr>
        <p:spPr bwMode="auto">
          <a:xfrm>
            <a:off x="304800" y="1676400"/>
            <a:ext cx="8929688" cy="47327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spcBef>
                <a:spcPts val="1617"/>
              </a:spcBef>
              <a:buClr>
                <a:srgbClr val="FFFDA9"/>
              </a:buClr>
            </a:pP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LiHei Pro" charset="0"/>
              </a:rPr>
              <a:t>三</a:t>
            </a: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至</a:t>
            </a: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LiHei Pro" charset="0"/>
              </a:rPr>
              <a:t>六</a:t>
            </a: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個月後，每月至少賺取</a:t>
            </a:r>
            <a:r>
              <a:rPr lang="zh-TW" altLang="zh-TW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onaco" charset="0"/>
                <a:sym typeface="Monaco" charset="0"/>
              </a:rPr>
              <a:t>$</a:t>
            </a:r>
            <a:r>
              <a:rPr lang="zh-TW" altLang="zh-TW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rial" pitchFamily="34" charset="0"/>
                <a:sym typeface="Arial" pitchFamily="34" charset="0"/>
              </a:rPr>
              <a:t>2300</a:t>
            </a: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元</a:t>
            </a:r>
            <a:r>
              <a:rPr lang="en-US" altLang="zh-TW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                      </a:t>
            </a:r>
          </a:p>
          <a:p>
            <a:pPr algn="ctr">
              <a:spcBef>
                <a:spcPts val="1617"/>
              </a:spcBef>
              <a:buClr>
                <a:srgbClr val="FFFDA9"/>
              </a:buClr>
            </a:pPr>
            <a:r>
              <a:rPr lang="en-US" altLang="zh-TW" sz="2400" b="1" dirty="0">
                <a:solidFill>
                  <a:prstClr val="white"/>
                </a:solidFill>
              </a:rPr>
              <a:t>E</a:t>
            </a:r>
            <a:r>
              <a:rPr lang="en-US" sz="2400" b="1" dirty="0">
                <a:solidFill>
                  <a:prstClr val="white"/>
                </a:solidFill>
              </a:rPr>
              <a:t>arn</a:t>
            </a:r>
            <a:r>
              <a:rPr lang="zh-TW" alt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at least  $2300 a month after 3-6 months</a:t>
            </a:r>
            <a:endParaRPr lang="zh-TW" altLang="en-US" sz="2400" b="1" dirty="0">
              <a:solidFill>
                <a:prstClr val="white"/>
              </a:solidFill>
              <a:ea typeface="華康儷中黑" panose="020B0509000000000000" pitchFamily="49" charset="-120"/>
            </a:endParaRPr>
          </a:p>
          <a:p>
            <a:pPr algn="ctr">
              <a:spcBef>
                <a:spcPts val="1617"/>
              </a:spcBef>
              <a:buClr>
                <a:srgbClr val="FFFDA9"/>
              </a:buClr>
            </a:pPr>
            <a:endParaRPr lang="zh-TW" altLang="en-US" b="1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8066" name="AutoShape 2"/>
          <p:cNvSpPr>
            <a:spLocks/>
          </p:cNvSpPr>
          <p:nvPr/>
        </p:nvSpPr>
        <p:spPr bwMode="auto">
          <a:xfrm>
            <a:off x="-554421" y="303609"/>
            <a:ext cx="10515600" cy="607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spcBef>
                <a:spcPts val="2109"/>
              </a:spcBef>
              <a:buClr>
                <a:srgbClr val="FFFC79"/>
              </a:buClr>
            </a:pPr>
            <a:r>
              <a:rPr lang="zh-TW" altLang="en-US" sz="34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onaco" charset="0"/>
                <a:sym typeface="Monaco" charset="0"/>
              </a:rPr>
              <a:t>轉消費為收入</a:t>
            </a:r>
            <a:r>
              <a:rPr lang="zh-TW" altLang="zh-TW" sz="34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Monaco" charset="0"/>
                <a:sym typeface="Monaco" charset="0"/>
              </a:rPr>
              <a:t>–</a:t>
            </a:r>
            <a:r>
              <a:rPr lang="zh-TW" altLang="en-US" sz="34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「</a:t>
            </a:r>
            <a:r>
              <a:rPr lang="zh-TW" altLang="en-US" sz="34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LiHei Pro" charset="0"/>
              </a:rPr>
              <a:t>基本十顧客，七人強</a:t>
            </a:r>
            <a:r>
              <a:rPr lang="zh-TW" altLang="en-US" sz="34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     </a:t>
            </a:r>
            <a:r>
              <a:rPr lang="en-US" altLang="zh-TW" sz="34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     </a:t>
            </a:r>
          </a:p>
          <a:p>
            <a:pPr algn="ctr">
              <a:spcBef>
                <a:spcPts val="2109"/>
              </a:spcBef>
              <a:buClr>
                <a:srgbClr val="FFFC79"/>
              </a:buClr>
            </a:pPr>
            <a:r>
              <a:rPr lang="en-US" altLang="zh-TW" sz="2800" b="1" dirty="0">
                <a:solidFill>
                  <a:prstClr val="white"/>
                </a:solidFill>
                <a:ea typeface="華康儷中黑" panose="020B0509000000000000" pitchFamily="49" charset="-120"/>
                <a:sym typeface="Monaco" charset="0"/>
              </a:rPr>
              <a:t>Convert Spending Into Earning- ‘7 strong customers in ten’</a:t>
            </a:r>
            <a:endParaRPr lang="zh-TW" altLang="en-US" sz="2800" b="1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88067" name="AutoShape 3"/>
          <p:cNvSpPr>
            <a:spLocks/>
          </p:cNvSpPr>
          <p:nvPr/>
        </p:nvSpPr>
        <p:spPr bwMode="auto">
          <a:xfrm>
            <a:off x="3670102" y="3445744"/>
            <a:ext cx="1783705" cy="3136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buClr>
                <a:srgbClr val="FFFFFF"/>
              </a:buClr>
              <a:buFont typeface="Arial" pitchFamily="34" charset="0"/>
              <a:buNone/>
            </a:pP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400 BV</a:t>
            </a:r>
            <a:r>
              <a:rPr lang="zh-TW" altLang="en-US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＋</a:t>
            </a: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68" name="AutoShape 4"/>
          <p:cNvSpPr>
            <a:spLocks/>
          </p:cNvSpPr>
          <p:nvPr/>
        </p:nvSpPr>
        <p:spPr bwMode="auto">
          <a:xfrm>
            <a:off x="62508" y="2969121"/>
            <a:ext cx="3027164" cy="4375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spcBef>
                <a:spcPts val="773"/>
              </a:spcBef>
              <a:buClr>
                <a:srgbClr val="FFFC79"/>
              </a:buClr>
            </a:pPr>
            <a:r>
              <a:rPr lang="zh-TW" altLang="zh-TW" sz="2500" b="1" dirty="0">
                <a:solidFill>
                  <a:srgbClr val="FFFC7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1200 BV + 600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pic>
        <p:nvPicPr>
          <p:cNvPr id="88069" name="Picture 5" descr="droppedImag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91" y="2094012"/>
            <a:ext cx="7471916" cy="3107531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88070" name="AutoShape 6"/>
          <p:cNvSpPr>
            <a:spLocks/>
          </p:cNvSpPr>
          <p:nvPr/>
        </p:nvSpPr>
        <p:spPr bwMode="auto">
          <a:xfrm>
            <a:off x="2989213" y="2360787"/>
            <a:ext cx="369466" cy="1090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1" name="AutoShape 7"/>
          <p:cNvSpPr>
            <a:spLocks/>
          </p:cNvSpPr>
          <p:nvPr/>
        </p:nvSpPr>
        <p:spPr bwMode="auto">
          <a:xfrm>
            <a:off x="1388566" y="3647778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2" name="AutoShape 8"/>
          <p:cNvSpPr>
            <a:spLocks/>
          </p:cNvSpPr>
          <p:nvPr/>
        </p:nvSpPr>
        <p:spPr bwMode="auto">
          <a:xfrm>
            <a:off x="352723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3" name="AutoShape 9"/>
          <p:cNvSpPr>
            <a:spLocks/>
          </p:cNvSpPr>
          <p:nvPr/>
        </p:nvSpPr>
        <p:spPr bwMode="auto">
          <a:xfrm>
            <a:off x="2356322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4" name="AutoShape 10"/>
          <p:cNvSpPr>
            <a:spLocks/>
          </p:cNvSpPr>
          <p:nvPr/>
        </p:nvSpPr>
        <p:spPr bwMode="auto">
          <a:xfrm>
            <a:off x="4451449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5" name="AutoShape 11"/>
          <p:cNvSpPr>
            <a:spLocks/>
          </p:cNvSpPr>
          <p:nvPr/>
        </p:nvSpPr>
        <p:spPr bwMode="auto">
          <a:xfrm>
            <a:off x="5415855" y="3652242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6" name="AutoShape 12"/>
          <p:cNvSpPr>
            <a:spLocks/>
          </p:cNvSpPr>
          <p:nvPr/>
        </p:nvSpPr>
        <p:spPr bwMode="auto">
          <a:xfrm>
            <a:off x="6389191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c-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7" name="AutoShape 13"/>
          <p:cNvSpPr>
            <a:spLocks/>
          </p:cNvSpPr>
          <p:nvPr/>
        </p:nvSpPr>
        <p:spPr bwMode="auto">
          <a:xfrm>
            <a:off x="5951637" y="2320603"/>
            <a:ext cx="370582" cy="1090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9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8" name="AutoShape 14"/>
          <p:cNvSpPr>
            <a:spLocks/>
          </p:cNvSpPr>
          <p:nvPr/>
        </p:nvSpPr>
        <p:spPr bwMode="auto">
          <a:xfrm>
            <a:off x="3228082" y="3647778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79" name="AutoShape 15"/>
          <p:cNvSpPr>
            <a:spLocks/>
          </p:cNvSpPr>
          <p:nvPr/>
        </p:nvSpPr>
        <p:spPr bwMode="auto">
          <a:xfrm>
            <a:off x="2174379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0" name="AutoShape 16"/>
          <p:cNvSpPr>
            <a:spLocks/>
          </p:cNvSpPr>
          <p:nvPr/>
        </p:nvSpPr>
        <p:spPr bwMode="auto">
          <a:xfrm>
            <a:off x="4067473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1" name="AutoShape 17"/>
          <p:cNvSpPr>
            <a:spLocks/>
          </p:cNvSpPr>
          <p:nvPr/>
        </p:nvSpPr>
        <p:spPr bwMode="auto">
          <a:xfrm>
            <a:off x="7255371" y="3652242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2" name="AutoShape 18"/>
          <p:cNvSpPr>
            <a:spLocks/>
          </p:cNvSpPr>
          <p:nvPr/>
        </p:nvSpPr>
        <p:spPr bwMode="auto">
          <a:xfrm>
            <a:off x="6201668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3" name="AutoShape 19"/>
          <p:cNvSpPr>
            <a:spLocks/>
          </p:cNvSpPr>
          <p:nvPr/>
        </p:nvSpPr>
        <p:spPr bwMode="auto">
          <a:xfrm>
            <a:off x="8139410" y="4607719"/>
            <a:ext cx="370582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</a:p>
          <a:p>
            <a:pPr algn="ctr">
              <a:lnSpc>
                <a:spcPct val="50000"/>
              </a:lnSpc>
            </a:pPr>
            <a:r>
              <a:rPr lang="zh-TW" altLang="zh-TW" sz="1300" dirty="0">
                <a:solidFill>
                  <a:srgbClr val="00C7F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aco" charset="0"/>
                <a:ea typeface="Monaco" charset="0"/>
                <a:cs typeface="Monaco" charset="0"/>
                <a:sym typeface="Monaco" charset="0"/>
              </a:rPr>
              <a:t>-c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4" name="AutoShape 20"/>
          <p:cNvSpPr>
            <a:spLocks/>
          </p:cNvSpPr>
          <p:nvPr/>
        </p:nvSpPr>
        <p:spPr bwMode="auto">
          <a:xfrm>
            <a:off x="1651993" y="4338713"/>
            <a:ext cx="1783705" cy="3136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buClr>
                <a:srgbClr val="FFFFFF"/>
              </a:buClr>
              <a:buFont typeface="Arial" pitchFamily="34" charset="0"/>
              <a:buNone/>
            </a:pP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400 BV</a:t>
            </a:r>
            <a:r>
              <a:rPr lang="zh-TW" altLang="en-US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＋</a:t>
            </a: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5" name="AutoShape 21"/>
          <p:cNvSpPr>
            <a:spLocks/>
          </p:cNvSpPr>
          <p:nvPr/>
        </p:nvSpPr>
        <p:spPr bwMode="auto">
          <a:xfrm>
            <a:off x="473274" y="5329908"/>
            <a:ext cx="1783705" cy="3136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buClr>
                <a:srgbClr val="FFFFFF"/>
              </a:buClr>
              <a:buFont typeface="Arial" pitchFamily="34" charset="0"/>
              <a:buNone/>
            </a:pP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400 BV</a:t>
            </a:r>
            <a:r>
              <a:rPr lang="zh-TW" altLang="en-US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＋</a:t>
            </a: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6" name="AutoShape 22"/>
          <p:cNvSpPr>
            <a:spLocks/>
          </p:cNvSpPr>
          <p:nvPr/>
        </p:nvSpPr>
        <p:spPr bwMode="auto">
          <a:xfrm>
            <a:off x="2482454" y="5329908"/>
            <a:ext cx="1783705" cy="3136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buClr>
                <a:srgbClr val="FFFFFF"/>
              </a:buClr>
              <a:buFont typeface="Arial" pitchFamily="34" charset="0"/>
              <a:buNone/>
            </a:pP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400 BV</a:t>
            </a:r>
            <a:r>
              <a:rPr lang="zh-TW" altLang="en-US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＋</a:t>
            </a: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7" name="AutoShape 23"/>
          <p:cNvSpPr>
            <a:spLocks/>
          </p:cNvSpPr>
          <p:nvPr/>
        </p:nvSpPr>
        <p:spPr bwMode="auto">
          <a:xfrm>
            <a:off x="4545211" y="5329908"/>
            <a:ext cx="1783705" cy="3136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buClr>
                <a:srgbClr val="FFFFFF"/>
              </a:buClr>
              <a:buFont typeface="Arial" pitchFamily="34" charset="0"/>
              <a:buNone/>
            </a:pP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400 BV</a:t>
            </a:r>
            <a:r>
              <a:rPr lang="zh-TW" altLang="en-US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＋</a:t>
            </a: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8" name="AutoShape 24"/>
          <p:cNvSpPr>
            <a:spLocks/>
          </p:cNvSpPr>
          <p:nvPr/>
        </p:nvSpPr>
        <p:spPr bwMode="auto">
          <a:xfrm>
            <a:off x="6581180" y="5329908"/>
            <a:ext cx="1783705" cy="3136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buClr>
                <a:srgbClr val="FFFFFF"/>
              </a:buClr>
              <a:buFont typeface="Arial" pitchFamily="34" charset="0"/>
              <a:buNone/>
            </a:pP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400 BV</a:t>
            </a:r>
            <a:r>
              <a:rPr lang="zh-TW" altLang="en-US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＋</a:t>
            </a: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89" name="AutoShape 25"/>
          <p:cNvSpPr>
            <a:spLocks/>
          </p:cNvSpPr>
          <p:nvPr/>
        </p:nvSpPr>
        <p:spPr bwMode="auto">
          <a:xfrm>
            <a:off x="5634633" y="4338713"/>
            <a:ext cx="1783705" cy="3136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buClr>
                <a:srgbClr val="FFFFFF"/>
              </a:buClr>
              <a:buFont typeface="Arial" pitchFamily="34" charset="0"/>
              <a:buNone/>
            </a:pP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400 BV</a:t>
            </a:r>
            <a:r>
              <a:rPr lang="zh-TW" altLang="en-US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＋</a:t>
            </a:r>
            <a:r>
              <a:rPr lang="zh-TW" altLang="zh-TW" sz="1700" b="1" dirty="0">
                <a:solidFill>
                  <a:srgbClr val="FF625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88090" name="AutoShape 26"/>
          <p:cNvSpPr>
            <a:spLocks/>
          </p:cNvSpPr>
          <p:nvPr/>
        </p:nvSpPr>
        <p:spPr bwMode="auto">
          <a:xfrm>
            <a:off x="6188273" y="2973586"/>
            <a:ext cx="2946797" cy="4375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spcBef>
                <a:spcPts val="773"/>
              </a:spcBef>
              <a:buClr>
                <a:srgbClr val="FFFC79"/>
              </a:buClr>
            </a:pPr>
            <a:r>
              <a:rPr lang="zh-TW" altLang="zh-TW" sz="2500" b="1" dirty="0">
                <a:solidFill>
                  <a:srgbClr val="FFFC7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1200 BV + 600 IBV</a:t>
            </a:r>
            <a:endParaRPr lang="zh-TW" altLang="zh-TW" dirty="0">
              <a:solidFill>
                <a:prstClr val="white"/>
              </a:solidFill>
            </a:endParaRPr>
          </a:p>
        </p:txBody>
      </p:sp>
      <p:sp>
        <p:nvSpPr>
          <p:cNvPr id="28" name="AutoShape 1"/>
          <p:cNvSpPr>
            <a:spLocks/>
          </p:cNvSpPr>
          <p:nvPr/>
        </p:nvSpPr>
        <p:spPr bwMode="auto">
          <a:xfrm>
            <a:off x="-14288" y="5851327"/>
            <a:ext cx="8929688" cy="47327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>
              <a:spcBef>
                <a:spcPts val="1617"/>
              </a:spcBef>
              <a:buClr>
                <a:srgbClr val="FFFDA9"/>
              </a:buClr>
            </a:pP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LiHei Pro" charset="0"/>
              </a:rPr>
              <a:t>兩至三年後</a:t>
            </a: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，每月至少賺取</a:t>
            </a:r>
            <a:r>
              <a:rPr lang="zh-TW" altLang="zh-TW" sz="2500" b="1" dirty="0">
                <a:solidFill>
                  <a:prstClr val="white"/>
                </a:solidFill>
                <a:ea typeface="華康儷中黑" panose="020B0509000000000000" pitchFamily="49" charset="-120"/>
                <a:cs typeface="Monaco" charset="0"/>
                <a:sym typeface="Monaco" charset="0"/>
              </a:rPr>
              <a:t>$</a:t>
            </a:r>
            <a:r>
              <a:rPr lang="en-US" altLang="zh-TW" sz="2500" b="1" dirty="0">
                <a:solidFill>
                  <a:prstClr val="white"/>
                </a:solidFill>
                <a:ea typeface="華康儷中黑" panose="020B0509000000000000" pitchFamily="49" charset="-120"/>
                <a:cs typeface="Monaco" charset="0"/>
                <a:sym typeface="Monaco" charset="0"/>
              </a:rPr>
              <a:t>11,500</a:t>
            </a:r>
            <a:r>
              <a:rPr lang="zh-TW" altLang="en-US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元</a:t>
            </a:r>
            <a:r>
              <a:rPr lang="en-US" altLang="zh-TW" sz="2500" b="1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sym typeface="Monaco" charset="0"/>
              </a:rPr>
              <a:t>                    </a:t>
            </a:r>
          </a:p>
          <a:p>
            <a:pPr algn="ctr">
              <a:spcBef>
                <a:spcPts val="1617"/>
              </a:spcBef>
              <a:buClr>
                <a:srgbClr val="FFFDA9"/>
              </a:buClr>
            </a:pPr>
            <a:r>
              <a:rPr lang="en-US" altLang="zh-TW" sz="2400" b="1" dirty="0">
                <a:solidFill>
                  <a:prstClr val="white"/>
                </a:solidFill>
              </a:rPr>
              <a:t>E</a:t>
            </a:r>
            <a:r>
              <a:rPr lang="en-US" sz="2400" b="1" dirty="0">
                <a:solidFill>
                  <a:prstClr val="white"/>
                </a:solidFill>
              </a:rPr>
              <a:t>arn</a:t>
            </a:r>
            <a:r>
              <a:rPr lang="zh-TW" alt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at least  $11500 a month after 2-3 years</a:t>
            </a:r>
            <a:endParaRPr lang="zh-TW" altLang="en-US" sz="2400" b="1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603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69" y="152400"/>
            <a:ext cx="8126231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自動購貨</a:t>
            </a:r>
            <a:r>
              <a:rPr lang="en-US" altLang="zh-TW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=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超連鎖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微軟正黑體"/>
                <a:ea typeface="微軟正黑體"/>
              </a:rPr>
              <a:t>™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店主</a:t>
            </a:r>
          </a:p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自動送貨</a:t>
            </a:r>
            <a:r>
              <a:rPr lang="en-US" altLang="zh-TW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=</a:t>
            </a:r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優惠顧客</a:t>
            </a:r>
          </a:p>
          <a:p>
            <a:endParaRPr lang="zh-TW" altLang="en-US" sz="4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將消費轉收入</a:t>
            </a:r>
            <a:endParaRPr lang="en-GB" altLang="zh-TW" sz="4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r>
              <a:rPr lang="zh-TW" altLang="en-US" sz="44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latin typeface="華康儷中黑(P)" panose="020B0500000000000000" pitchFamily="34" charset="-120"/>
                <a:ea typeface="華康儷中黑(P)" panose="020B0500000000000000" pitchFamily="34" charset="-120"/>
              </a:rPr>
              <a:t>有效的複製，一切從自己開始！</a:t>
            </a:r>
            <a:endParaRPr lang="en-US" sz="44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50" y="3638158"/>
            <a:ext cx="874906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Transfer Buying=</a:t>
            </a:r>
            <a:r>
              <a:rPr lang="en-US" altLang="zh-TW" sz="320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UnFranchise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微軟正黑體"/>
              </a:rPr>
              <a:t>™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 Owner</a:t>
            </a:r>
            <a:endParaRPr lang="zh-TW" altLang="en-US" sz="32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ea typeface="華康儷中黑(P)" panose="020B0500000000000000" pitchFamily="34" charset="-120"/>
            </a:endParaRPr>
          </a:p>
          <a:p>
            <a:r>
              <a:rPr lang="en-US" altLang="zh-TW" sz="320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AutoShip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=Preferred Customer</a:t>
            </a:r>
          </a:p>
          <a:p>
            <a:endParaRPr lang="en-US" altLang="zh-TW" sz="320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ea typeface="華康儷中黑(P)" panose="020B0500000000000000" pitchFamily="34" charset="-120"/>
            </a:endParaRPr>
          </a:p>
          <a:p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Convert Spending Into Earning</a:t>
            </a:r>
          </a:p>
          <a:p>
            <a:r>
              <a:rPr lang="en-US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Efficient replication, everything started </a:t>
            </a:r>
          </a:p>
          <a:p>
            <a:r>
              <a:rPr lang="en-US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from </a:t>
            </a:r>
            <a:r>
              <a:rPr lang="en-US" altLang="zh-TW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your</a:t>
            </a:r>
            <a:r>
              <a:rPr lang="en-US" sz="320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ea typeface="華康儷中黑(P)" panose="020B0500000000000000" pitchFamily="34" charset="-120"/>
              </a:rPr>
              <a:t> own!</a:t>
            </a:r>
          </a:p>
        </p:txBody>
      </p:sp>
    </p:spTree>
    <p:extLst>
      <p:ext uri="{BB962C8B-B14F-4D97-AF65-F5344CB8AC3E}">
        <p14:creationId xmlns:p14="http://schemas.microsoft.com/office/powerpoint/2010/main" val="78762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_CH_r1_T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014" y="556254"/>
            <a:ext cx="5775972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26" name="Picture 6" descr="http://www.artbank.co.jp/stockillust/vol8_image/sugiurakoumei/1-B-KOS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21357"/>
            <a:ext cx="6886575" cy="7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82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8229600" cy="3730426"/>
          </a:xfrm>
        </p:spPr>
        <p:txBody>
          <a:bodyPr/>
          <a:lstStyle/>
          <a:p>
            <a:r>
              <a:rPr lang="zh-TW" altLang="en-US" sz="96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轉消費為收入</a:t>
            </a:r>
            <a:r>
              <a:rPr lang="en-US" altLang="zh-TW" sz="96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itchFamily="18" charset="0"/>
              </a:rPr>
              <a:t>?</a:t>
            </a:r>
            <a:r>
              <a:rPr lang="en-US" altLang="zh-TW" sz="9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960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7200" dirty="0">
                <a:latin typeface="+mn-lt"/>
                <a:cs typeface="Times New Roman" pitchFamily="18" charset="0"/>
              </a:rPr>
              <a:t>Convert Spending into earning?</a:t>
            </a:r>
            <a:endParaRPr lang="zh-TW" altLang="en-US" sz="7200" dirty="0" smtClean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6386" name="Picture 2" descr="http://i.telegraph.co.uk/multimedia/archive/01868/shopping-basket_186843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2656"/>
            <a:ext cx="5905500" cy="3695700"/>
          </a:xfrm>
          <a:prstGeom prst="rect">
            <a:avLst/>
          </a:prstGeom>
          <a:noFill/>
        </p:spPr>
      </p:pic>
      <p:pic>
        <p:nvPicPr>
          <p:cNvPr id="16388" name="Picture 4" descr="http://www.bullesdemode.com/wp-content/uploads/2012/03/shopping-b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05064"/>
            <a:ext cx="4133850" cy="2628900"/>
          </a:xfrm>
          <a:prstGeom prst="rect">
            <a:avLst/>
          </a:prstGeom>
          <a:noFill/>
        </p:spPr>
      </p:pic>
      <p:pic>
        <p:nvPicPr>
          <p:cNvPr id="16390" name="Picture 6" descr="http://2.bp.blogspot.com/-Z2r5K9Jaznw/T_1Vb4o8viI/AAAAAAAAERE/3i9dWNEpL4g/s400/i+love+shopping+t-shi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73016"/>
            <a:ext cx="3528442" cy="3528442"/>
          </a:xfrm>
          <a:prstGeom prst="rect">
            <a:avLst/>
          </a:prstGeom>
          <a:noFill/>
        </p:spPr>
      </p:pic>
      <p:pic>
        <p:nvPicPr>
          <p:cNvPr id="7" name="Picture 2" descr="http://www.thedrum.com/uploads/drum_basic_article/105701/main_images/online-shopping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3890" y="-457200"/>
            <a:ext cx="8639944" cy="8639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5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http://media-cache-ak0.pinimg.com/736x/27/d9/fa/27d9fafabf661c692cb1e7ac4bb106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5915025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86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48800" y="1028699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9552" r="15342" b="6299"/>
          <a:stretch/>
        </p:blipFill>
        <p:spPr bwMode="auto">
          <a:xfrm>
            <a:off x="0" y="-2"/>
            <a:ext cx="9124338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1985</Words>
  <Application>Microsoft Office PowerPoint</Application>
  <PresentationFormat>On-screen Show (4:3)</PresentationFormat>
  <Paragraphs>424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1_Office Theme</vt:lpstr>
      <vt:lpstr>PowerPoint Presentation</vt:lpstr>
      <vt:lpstr>什麼是年金 ? What is Annuity?</vt:lpstr>
      <vt:lpstr>年金 vs 購物年金 Annuity vs Shopping Annuity</vt:lpstr>
      <vt:lpstr>PowerPoint Presentation</vt:lpstr>
      <vt:lpstr>PowerPoint Presentation</vt:lpstr>
      <vt:lpstr>轉消費為收入? Convert Spending into earning?</vt:lpstr>
      <vt:lpstr>PowerPoint Presentation</vt:lpstr>
      <vt:lpstr>PowerPoint Presentation</vt:lpstr>
      <vt:lpstr>PowerPoint Presentation</vt:lpstr>
      <vt:lpstr>美安獨家代理品牌The MA Exclusive Brands</vt:lpstr>
      <vt:lpstr>日常生活習慣  Habits</vt:lpstr>
      <vt:lpstr>轉換美安獨家代理品牌  Change to the MA exclusive brands</vt:lpstr>
      <vt:lpstr>家居及個人護理產品 Home and Garden and personal care products </vt:lpstr>
      <vt:lpstr>化妝品Cosmetics</vt:lpstr>
      <vt:lpstr>健康營養補充品及濾水器 The health supplements and water filter</vt:lpstr>
      <vt:lpstr>美安獨家代理品牌 – 2%現金回贈 The MA Exclusive Brands-2%Cashback </vt:lpstr>
      <vt:lpstr>PowerPoint Presentation</vt:lpstr>
      <vt:lpstr>夥伴商店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美安獨家代理品牌 – BV The MA Exclusive Brands - BV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3</cp:revision>
  <dcterms:created xsi:type="dcterms:W3CDTF">2014-11-18T03:04:32Z</dcterms:created>
  <dcterms:modified xsi:type="dcterms:W3CDTF">2014-12-10T05:53:50Z</dcterms:modified>
</cp:coreProperties>
</file>